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9.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4.xml" ContentType="application/inkml+xml"/>
  <Override PartName="/ppt/ink/ink1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 id="2147483712" r:id="rId6"/>
    <p:sldMasterId id="2147483736" r:id="rId7"/>
    <p:sldMasterId id="2147483760" r:id="rId8"/>
    <p:sldMasterId id="2147483785" r:id="rId9"/>
    <p:sldMasterId id="2147483809" r:id="rId10"/>
    <p:sldMasterId id="2147483835" r:id="rId11"/>
    <p:sldMasterId id="2147483870" r:id="rId12"/>
    <p:sldMasterId id="2147483906" r:id="rId13"/>
    <p:sldMasterId id="2147483935" r:id="rId14"/>
  </p:sldMasterIdLst>
  <p:notesMasterIdLst>
    <p:notesMasterId r:id="rId103"/>
  </p:notesMasterIdLst>
  <p:sldIdLst>
    <p:sldId id="389" r:id="rId15"/>
    <p:sldId id="376" r:id="rId16"/>
    <p:sldId id="377" r:id="rId17"/>
    <p:sldId id="397" r:id="rId18"/>
    <p:sldId id="393" r:id="rId19"/>
    <p:sldId id="394" r:id="rId20"/>
    <p:sldId id="392" r:id="rId21"/>
    <p:sldId id="395" r:id="rId22"/>
    <p:sldId id="396" r:id="rId23"/>
    <p:sldId id="391" r:id="rId24"/>
    <p:sldId id="390" r:id="rId25"/>
    <p:sldId id="267" r:id="rId26"/>
    <p:sldId id="265" r:id="rId27"/>
    <p:sldId id="266" r:id="rId28"/>
    <p:sldId id="353" r:id="rId29"/>
    <p:sldId id="346" r:id="rId30"/>
    <p:sldId id="347" r:id="rId31"/>
    <p:sldId id="348" r:id="rId32"/>
    <p:sldId id="349" r:id="rId33"/>
    <p:sldId id="350" r:id="rId34"/>
    <p:sldId id="364" r:id="rId35"/>
    <p:sldId id="314" r:id="rId36"/>
    <p:sldId id="271" r:id="rId37"/>
    <p:sldId id="272" r:id="rId38"/>
    <p:sldId id="273" r:id="rId39"/>
    <p:sldId id="274" r:id="rId40"/>
    <p:sldId id="351" r:id="rId41"/>
    <p:sldId id="361" r:id="rId42"/>
    <p:sldId id="277" r:id="rId43"/>
    <p:sldId id="278" r:id="rId44"/>
    <p:sldId id="399" r:id="rId45"/>
    <p:sldId id="381" r:id="rId46"/>
    <p:sldId id="275" r:id="rId47"/>
    <p:sldId id="276" r:id="rId48"/>
    <p:sldId id="279" r:id="rId49"/>
    <p:sldId id="280" r:id="rId50"/>
    <p:sldId id="281" r:id="rId51"/>
    <p:sldId id="282" r:id="rId52"/>
    <p:sldId id="367" r:id="rId53"/>
    <p:sldId id="319" r:id="rId54"/>
    <p:sldId id="284" r:id="rId55"/>
    <p:sldId id="352" r:id="rId56"/>
    <p:sldId id="290" r:id="rId57"/>
    <p:sldId id="291" r:id="rId58"/>
    <p:sldId id="288" r:id="rId59"/>
    <p:sldId id="289" r:id="rId60"/>
    <p:sldId id="320" r:id="rId61"/>
    <p:sldId id="293" r:id="rId62"/>
    <p:sldId id="294" r:id="rId63"/>
    <p:sldId id="295" r:id="rId64"/>
    <p:sldId id="296" r:id="rId65"/>
    <p:sldId id="297" r:id="rId66"/>
    <p:sldId id="298" r:id="rId67"/>
    <p:sldId id="383" r:id="rId68"/>
    <p:sldId id="299" r:id="rId69"/>
    <p:sldId id="355" r:id="rId70"/>
    <p:sldId id="300" r:id="rId71"/>
    <p:sldId id="378" r:id="rId72"/>
    <p:sldId id="356" r:id="rId73"/>
    <p:sldId id="301" r:id="rId74"/>
    <p:sldId id="366" r:id="rId75"/>
    <p:sldId id="321" r:id="rId76"/>
    <p:sldId id="323" r:id="rId77"/>
    <p:sldId id="304" r:id="rId78"/>
    <p:sldId id="400" r:id="rId79"/>
    <p:sldId id="382" r:id="rId80"/>
    <p:sldId id="305" r:id="rId81"/>
    <p:sldId id="306" r:id="rId82"/>
    <p:sldId id="358" r:id="rId83"/>
    <p:sldId id="359" r:id="rId84"/>
    <p:sldId id="368" r:id="rId85"/>
    <p:sldId id="370" r:id="rId86"/>
    <p:sldId id="371" r:id="rId87"/>
    <p:sldId id="322" r:id="rId88"/>
    <p:sldId id="308" r:id="rId89"/>
    <p:sldId id="309" r:id="rId90"/>
    <p:sldId id="310" r:id="rId91"/>
    <p:sldId id="311" r:id="rId92"/>
    <p:sldId id="312" r:id="rId93"/>
    <p:sldId id="360" r:id="rId94"/>
    <p:sldId id="362" r:id="rId95"/>
    <p:sldId id="386" r:id="rId96"/>
    <p:sldId id="398" r:id="rId97"/>
    <p:sldId id="327" r:id="rId98"/>
    <p:sldId id="330" r:id="rId99"/>
    <p:sldId id="340" r:id="rId100"/>
    <p:sldId id="344" r:id="rId101"/>
    <p:sldId id="258"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389"/>
            <p14:sldId id="376"/>
            <p14:sldId id="377"/>
          </p14:sldIdLst>
        </p14:section>
        <p14:section name="Motivation" id="{C2026C04-B725-4816-BB8D-51822A5EF4A2}">
          <p14:sldIdLst>
            <p14:sldId id="397"/>
            <p14:sldId id="393"/>
            <p14:sldId id="394"/>
            <p14:sldId id="392"/>
            <p14:sldId id="395"/>
            <p14:sldId id="396"/>
          </p14:sldIdLst>
        </p14:section>
        <p14:section name="Intro" id="{41312514-8450-4449-807D-B3E41028CBB6}">
          <p14:sldIdLst>
            <p14:sldId id="391"/>
            <p14:sldId id="390"/>
            <p14:sldId id="267"/>
          </p14:sldIdLst>
        </p14:section>
        <p14:section name="Cognitive Services Overview" id="{EAE03B4C-30AC-42AE-A2EC-E97F2FBE0D42}">
          <p14:sldIdLst>
            <p14:sldId id="265"/>
            <p14:sldId id="266"/>
            <p14:sldId id="353"/>
          </p14:sldIdLst>
        </p14:section>
        <p14:section name="Detailled Overview" id="{165AFBA1-ED4A-4891-8108-739524529F73}">
          <p14:sldIdLst>
            <p14:sldId id="346"/>
            <p14:sldId id="347"/>
            <p14:sldId id="348"/>
            <p14:sldId id="349"/>
            <p14:sldId id="350"/>
          </p14:sldIdLst>
        </p14:section>
        <p14:section name="Demonstrations" id="{324F12D0-E1E7-4D46-96FC-2D50A43AEFF0}">
          <p14:sldIdLst>
            <p14:sldId id="364"/>
          </p14:sldIdLst>
        </p14:section>
        <p14:section name="Vision" id="{29B3F61F-66FF-49C6-B7F7-6BCCCF4F9131}">
          <p14:sldIdLst>
            <p14:sldId id="314"/>
            <p14:sldId id="271"/>
            <p14:sldId id="272"/>
            <p14:sldId id="273"/>
            <p14:sldId id="274"/>
            <p14:sldId id="351"/>
            <p14:sldId id="361"/>
            <p14:sldId id="277"/>
            <p14:sldId id="278"/>
            <p14:sldId id="399"/>
            <p14:sldId id="381"/>
            <p14:sldId id="275"/>
            <p14:sldId id="276"/>
            <p14:sldId id="279"/>
            <p14:sldId id="280"/>
            <p14:sldId id="281"/>
            <p14:sldId id="282"/>
            <p14:sldId id="367"/>
          </p14:sldIdLst>
        </p14:section>
        <p14:section name="Speech" id="{9C767F6C-06BE-4CCB-838D-BB79E9F6A5F3}">
          <p14:sldIdLst>
            <p14:sldId id="319"/>
            <p14:sldId id="284"/>
            <p14:sldId id="352"/>
            <p14:sldId id="290"/>
            <p14:sldId id="291"/>
            <p14:sldId id="288"/>
            <p14:sldId id="289"/>
          </p14:sldIdLst>
        </p14:section>
        <p14:section name="Language" id="{EEABB685-B8B8-45D0-B86C-6EBA59AB8D69}">
          <p14:sldIdLst>
            <p14:sldId id="320"/>
            <p14:sldId id="293"/>
            <p14:sldId id="294"/>
            <p14:sldId id="295"/>
            <p14:sldId id="296"/>
            <p14:sldId id="297"/>
            <p14:sldId id="298"/>
            <p14:sldId id="383"/>
            <p14:sldId id="299"/>
            <p14:sldId id="355"/>
            <p14:sldId id="300"/>
            <p14:sldId id="378"/>
            <p14:sldId id="356"/>
            <p14:sldId id="301"/>
            <p14:sldId id="366"/>
          </p14:sldIdLst>
        </p14:section>
        <p14:section name="Knowledge" id="{21E18D0B-1E1E-4302-BC98-0709425FB336}">
          <p14:sldIdLst>
            <p14:sldId id="321"/>
            <p14:sldId id="323"/>
            <p14:sldId id="304"/>
            <p14:sldId id="400"/>
            <p14:sldId id="382"/>
            <p14:sldId id="305"/>
            <p14:sldId id="306"/>
            <p14:sldId id="358"/>
            <p14:sldId id="359"/>
            <p14:sldId id="368"/>
            <p14:sldId id="370"/>
            <p14:sldId id="371"/>
          </p14:sldIdLst>
        </p14:section>
        <p14:section name="Search" id="{8A0A57C7-A452-4253-9F38-507BA25327EC}">
          <p14:sldIdLst>
            <p14:sldId id="322"/>
            <p14:sldId id="308"/>
            <p14:sldId id="309"/>
            <p14:sldId id="310"/>
            <p14:sldId id="311"/>
            <p14:sldId id="312"/>
          </p14:sldIdLst>
        </p14:section>
        <p14:section name="Conclusion" id="{87497DFF-F8C0-40B0-A021-AF248FCFABE5}">
          <p14:sldIdLst>
            <p14:sldId id="360"/>
            <p14:sldId id="362"/>
            <p14:sldId id="386"/>
            <p14:sldId id="398"/>
          </p14:sldIdLst>
        </p14:section>
        <p14:section name="Additional View of Cognitive Services" id="{3DDEE3BA-A349-431A-A704-8086DBAF825A}">
          <p14:sldIdLst>
            <p14:sldId id="327"/>
            <p14:sldId id="330"/>
            <p14:sldId id="340"/>
            <p14:sldId id="344"/>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2" autoAdjust="0"/>
    <p:restoredTop sz="71335" autoAdjust="0"/>
  </p:normalViewPr>
  <p:slideViewPr>
    <p:cSldViewPr snapToGrid="0">
      <p:cViewPr varScale="1">
        <p:scale>
          <a:sx n="68" d="100"/>
          <a:sy n="68" d="100"/>
        </p:scale>
        <p:origin x="996" y="64"/>
      </p:cViewPr>
      <p:guideLst/>
    </p:cSldViewPr>
  </p:slideViewPr>
  <p:notesTextViewPr>
    <p:cViewPr>
      <p:scale>
        <a:sx n="1" d="1"/>
        <a:sy n="1" d="1"/>
      </p:scale>
      <p:origin x="0" y="0"/>
    </p:cViewPr>
  </p:notesTextViewPr>
  <p:sorterViewPr>
    <p:cViewPr>
      <p:scale>
        <a:sx n="100" d="100"/>
        <a:sy n="100" d="100"/>
      </p:scale>
      <p:origin x="0" y="-20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slide" Target="slides/slide65.xml"/><Relationship Id="rId87" Type="http://schemas.openxmlformats.org/officeDocument/2006/relationships/slide" Target="slides/slide73.xml"/><Relationship Id="rId102" Type="http://schemas.openxmlformats.org/officeDocument/2006/relationships/slide" Target="slides/slide88.xml"/><Relationship Id="rId5" Type="http://schemas.openxmlformats.org/officeDocument/2006/relationships/slideMaster" Target="slideMasters/slideMaster2.xml"/><Relationship Id="rId61" Type="http://schemas.openxmlformats.org/officeDocument/2006/relationships/slide" Target="slides/slide47.xml"/><Relationship Id="rId82" Type="http://schemas.openxmlformats.org/officeDocument/2006/relationships/slide" Target="slides/slide68.xml"/><Relationship Id="rId90" Type="http://schemas.openxmlformats.org/officeDocument/2006/relationships/slide" Target="slides/slide76.xml"/><Relationship Id="rId95" Type="http://schemas.openxmlformats.org/officeDocument/2006/relationships/slide" Target="slides/slide81.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1"/>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13263 9046,'0'0,"0"0,0 0,0 0,0 0,0 0,0 0,0 0,0 0,0 0,0 0,0 0,0 0,0 0,0 0,0 0,0 0,0 0,0 0,3 0,5 0,9-1,12-1,12 0,11-1,5 1,1-2,-2 0,-6 0,-8 1,-4 0,-7 1,-4 0,-3 2,-3 0,0 0,-2 0,1 0,-3 0,0 0,2 0,3 0,4 0,2-2,6 2,1-1,3 1,1 1,1-1,-3 0,0 1,-2-1,-1 1,-1-1,-3 0,0 1,-3 1,-2-1,-1 0,-1 0,-5-2,1 0,-2 0,-1 0,0 1,1 1,-2 0,2 0,0 0,-2-1,0 0,2 0,-1 0,1 0,1 0,0 0,6 0,1 0,6 1,2 0,3-1,5 1,2 0,-1 0,-1 0,-1 0,-3 0,-1 0,-5 0,-3 2,-3-1,-3-1,-2-1,-2 1,-4 0,0 0,-1 1,0-1,-2 1,0 0,1 0,-2 0,0-1,-3 2,0-1,1 0,-1 1,0-1,-2 1,0 0,0 1,0 1,0 1,2 2,1 6,1 6,1 8,1 8,0 8,1 1,-1 0,-1-3,-3-2,-2-2,1-2,-2-5,0-3,-1-2,0-3,-1-4,0-1,0-2,0-3,0 3,0-2,1 0,-1 2,0-1,-1 0,1 1,-1 2,0 1,0 4,1 5,-1 5,-1 0,2 4,0 1,0 0,-1-2,0-2,-1-1,0-3,0-1,1-1,0-1,0-2,0-2,-1-4,0-1,0-3,0-1,0-1,0-1,0-1,-1-1,0-1,0 1,0-1,0-1,0 1,-1-1,-1-1,0 0,-2 1,-1-1,-5 3,-7 0,-6 3,-12 1,-10 0,-4 0,-3-2,2-1,2-1,6-2,4-1,4-2,0-1,0 1,-7-1,-8 0,-9-1,-8 2,-7 0,-2-2,-1 1,8-1,6-1,7 0,7-2,3 0,1 0,-5 0,-6 0,-8-1,-4 0,-4-1,-1 1,4 0,3 1,9-1,9 0,4-1,7 1,4 0,2-1,1 0,-1 0,-2 1,-4 0,-3-1,-2 0,-3 1,-3 0,1-1,0 0,2 1,3-1,3 0,5-1,2 0,0-1,4-1,-2-3,5-2,-2-1,3-7,-3-7,2-5,0-7,2-1,1-1,6 3,0 1,3 4,2 2,5 2,0 3,0 2,0 0,1 0,0-3,-2-9,1-10,1-11,-2-9,1-5,1 1,2 3,1 5,3 8,1 8,0 6,1 6,0 5,1 4,0 5,-1 2,0 2,0 3,5-2,4-3,7-1,9-3,12-3,8 3,5-1,0 2,-3 3,-4 0,-5 2,-4 5,-3-2,0 2,4 0,5 1,3 2,3 2,1 0,-2 0,-2 0,-5 2,-8 0,-9 0,-10 1,-5 0,-6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00"/>
    </inkml:context>
    <inkml:brush xml:id="br0">
      <inkml:brushProperty name="width" value="0.05292" units="cm"/>
      <inkml:brushProperty name="height" value="0.05292" units="cm"/>
      <inkml:brushProperty name="color" value="#262626"/>
      <inkml:brushProperty name="ignorePressure" value="1"/>
    </inkml:brush>
    <inkml:brush xml:id="br1">
      <inkml:brushProperty name="width" value="0.06667" units="cm"/>
      <inkml:brushProperty name="height" value="0.06667" units="cm"/>
      <inkml:brushProperty name="color" value="#00B0F0"/>
      <inkml:brushProperty name="ignorePressure" value="1"/>
    </inkml:brush>
    <inkml:brush xml:id="br2">
      <inkml:brushProperty name="width" value="0.05292" units="cm"/>
      <inkml:brushProperty name="height" value="0.05292" units="cm"/>
      <inkml:brushProperty name="color" value="#00B050"/>
      <inkml:brushProperty name="ignorePressure" value="1"/>
    </inkml:brush>
  </inkml:definitions>
  <inkml:trace contextRef="#ctx0" brushRef="#br0">13139 7173,'0'0,"0"0,0 0,0 0,0 0,0 0,0 0,0 0,0 0,0 0,0 0,0 0,0 0,0 0,0 0,1 0,5-1,4 0,4-1,4-1,2 1,1 0,0 0,-2 0,-1 1,-3 0,-3-1,-1 2,-3-2,0 1,-1 1,0-1,-3 1,1 0,1-2,-1 2,-2-1,2 0,0 1,1 0,0-1,2 0,3 1,2-1,4 0,2 0,1 0,-1 0,0 0,0 0,-4 0,-1 0,-1 0,-2 1,-1-1,0 1,-1 0,-1-1,2 1,-2 0,-1 0,2-1,-2 1,-2 0,1 1,-1-1,0 0,-1 1,0-1,-1 0,1 0,-1 0,1 0,0 0,0 0,-2 0,1 0,0 0,0 0,-1 0,-1 0,0 0,-1 0,0 0,0 0,0 0</inkml:trace>
  <inkml:trace contextRef="#ctx0" brushRef="#br1" timeOffset="1">13270 6627,'0'0,"0"0,0 0,0 0,0 0,0 0,0 0,0 0,0 0,0 0,0 0,0 0,0 0,0 0,0 0,0 0,0 0,0 0,0 0,0 0,0 0,0 0,0 0,0 0,0 0,0 0,0 0,0 0,0 0,2 0,3 0,7 0,6 0,2 0,7 0,2 0,4 0,2 0,1-1,1 1,-1-2,-1 2,-3-2,-2 1,-2-1,-2 1,-3 1,-3-1,0 1,-3 0,-1-1,0 0,-1 0,0 1,0-1,0 0,3 1,0 0,1-2,0 0,3 1,0 0,0 0,-1 0,3-1,0 1,1 0,0-1,0 2,0-2,1 0,0 1,2 0,0 1,3-2,-3 1,1 0,-2 1,0 0,-4 0,0 0,-2 0,-1 0,-3 0,0 0,-1-1,-3 1,-2 0,1 0,-1 1,-2-1,0 2,-1-2,1 1,0-1,0 1,-2 1,0-1,1 0,1 1,-1 0,0-1,0 0,0 1,0 0,1 0,0 0,0 0,0 0,-3 1,2 0,0 0,0 0,0 0,-1 0,-1-1,-2 0,-1 0,2-1,-1 1,1 1,0 0,0 1,0 1,0 0,1 2,-1 3,0 2,3 4,0 2,0 6,0 0,0 4,-2-2,0 3,2-2,-2 1,0 0,0-3,1 0,-1-4,-2-2,-1-2,1-2,1-1,0 0,-1-1,2-2,-2 1,0-1,0 0,0-2,0 1,-1 0,0-1,0 2,0-1,1-1,0 1,1 0,0 0,0-2,-2 1,0-1,0 1,-1-1,0 0,1 0,-1 0,-2 0,3 0,-2 2,2-1,-1 1,0 1,0 3,1 0,0 0,-1 1,2 1,-1 1,0 1,1 0,0 0,-1-1,0 1,0 0,-1 2,-1-2,1 0,0 0,0 1,0 0,0-1,-1 0,0 0,-1-1,0-2,1 0,0-1,1 0,-2 0,1 0,0-1,-1 1,0-3,0 1,0-2,0-1,0-1,0 0,2 0,-1-2,0 1,-1 1,-1-1,0-1,-1 2,0-1,0 0,-2 0,0 1,0 0,0-1,-3 1,0 0,1-2,-2 1,0-1,0 1,2-1,-3 0,0-1,0 1,0-1,1 0,1 0,-1-1,1 0,-1 0,0 0,0-1,-1 2,-1-1,-3 1,-4-1,-2 1,-6 0,-2 1,-7 0,-1 0,-3-1,-1 1,0-2,3 0,3-1,0 1,1-2,4 1,1-1,4-1,-1 1,5 0,0-1,2 0,2-1,1 1,1 0,1 0,2 0,-1-1,1 0,0 0,1 0,-1 0,2 0,-1 0,-1 0,0 0,1 0,-1 0,-1 0,-1 0,0 0,-3 0,0 0,-3 0,0 0,-4 0,1-2,-2 2,0-1,-2 0,0 1,0 0,0 0,-1 0,0 0,1 0,-1-1,1 0,-1 1,2-1,-1 0,2 1,0 0,3 0,0 0,0 0,3 0,2 0,1 0,1 0,1 0,1 0,-1 0,2 0,1 0,0 0,1 0,-2 0,0 0,2 0,-1 0,0 0,0 0,-2 0,-1 0,-1 0,1 0,-3 0,2-1,-2 0,0-1,-2 1,1 0,-3 1,-1 0,-1 0,-1 0,1 0,-1 0,1-1,1 0,-1 1,2-1,1 0,1 1,0-2,1 2,1-1,2-1,-2 1,1 0,1 0,0 0,-1-1,-1 0,3 1,-2-2,1 1,0-2,3 1,-2-2,1 0,1 1,1-2,1-1,-1 1,-1-4,0 0,0-3,1-2,-2-1,1-1,-1 0,0-2,3-3,-2 0,-1-1,1 0,1 1,2 0,-2 0,2 3,0 0,2 3,0 2,1 0,1 1,0 0,1 2,0-1,1 2,-1 1,0-1,0 1,0 0,0 0,0 2,0-1,1 0,-1 1,0-2,1 1,-1 0,0 0,1 0,-1 1,1 0,-1 0,1-1,-1 3,0-3,1 1,-1 0,0-1,1-1,-1 0,0-4,0 0,0-2,2 0,-1-2,-1-2,0-1,-1-4,1-1,0 0,1 0,-1 2,1 0,-1-1,2 0,0 0,0 0,-2 1,1 1,0 4,0-2,0 3,1 2,0 0,-1 1,2 2,-1-1,0 1,0 2,0 1,2 0,0-1,2 1,2-1,3 1,1-1,4-2,4-2,0 1,3 2,0-1,0 1,0 0,-2 2,3 2,-1-1,4-1,-1 2,2-1,-2 2,1 0,-2 0,-2 0,-2 2,-3 0,-1 0,0 1,-2 0,-1 1,2-2,-1 1,0 0,-1 0,2 2,1-3,-2 2,2 0,1-1,1 0,4 1,3 0,4-1,4 0,3 0,1 0,0 2,-1 0,-2-1,-3 1,-3 0,-4 1,-2-1,-4 1,-1-1,-2-1,-4 1,-3 0,-2 1,-3-1</inkml:trace>
  <inkml:trace contextRef="#ctx0" brushRef="#br2" timeOffset="2">13333 7167,'0'0,"0"0,0 0,0 0,0 0,0 0,0 0,0 0,0 0,0 0,0 0,0 0,0 0,0 0,0 0,0 0,0 0,0 0,0 0,0 0,0 0,0 0,0 0,0 0,0 0,0 0,0 0,0 0,0 0,0 0,0 0,0 0,0 0,0 0,0 0,0 0</inkml:trace>
  <inkml:trace contextRef="#ctx0" brushRef="#br2" timeOffset="3">14353 7165,'0'0,"0"0,0 0,0 0,0 0,0 0,0 0,0 0,0 0,0 0,0 0,0 0,0 0,0 0,0 0,0 1,-1 1,1 2,0 3,0 2,0 1,0 2,0 1,0 0,1-1,0-1,0-3,0 0,0-2,0-2,0-2,0-1,-1-1,0-1,0 1,1-1,0 0,1-1,0-1,0-1,0 0,0 0,0 0,-1 0,0 0,-1 1,0 0,-1 0,0 1,0 0,-1 0,0 1,-1 0,1 1,-2 2,0 2,-1 1,1 3,2 1,0 1,0 0,2-2,0-3,0 0,0-3,2-1,0-1,0-2,3-2,2-1,1 0,1-2,-1-1,1 1,-2 0,-1 1,-2 1,-1 0,-2 0,-1 0,0 1,-2 0,0 0,-1-1,-1 0,-2 1,-5 0,-3 0,-6 1,0 1,-2 3,5 1,4 2,5 1,4 0,3 3,3-2,1 0,1 0,0-3,0 0,1-3,1 0,3-2,3-2,1-1,-1-1,0 0,-1 1,-4 1,-2 0,-1 2,-2 0,-2 0,0 0,-1 1,-1-1,-1 0,-3 1,-3-2,-4 0,-2 1,0 1,1 1,5 0,1 2,4 2,3 0,2 2,2 1,1 1,1-1,-2 0,1-2,-1 0,0-3,0 0,-1-2,0 0,0 0,1-1,-1-1,1 0,0 0,-1 0,-1-1,0 1,0 0,-1 0,1 1,-1 0,0 0,-1 0,1 0,0 0,0 1,0 0,-1 1,0 2,0 1,1 3,0 0,0 1,2 0,-1 0,1 1,1-2,2 1,2-4,5 0,2-2,3-3,3-3,1-1,-3-3,-2 1,-2-1,-5 1,-4 2,-1 0,-2 0,-2 2,-3-1,-1 0,-3-1,1 1,-3 0,0 1,-1 2,1 1,-1 3,1 1,1 3,0 2,1 0,1 2,3-2,0 0,3-1,2-1,1-1,2-1,3-2,2-1,0-2,0-1,-2 0,1-1,-3 0,-2 0,0 0,-2 1,-2 0,0-1,-1 0,-1 1,-3-3,-3 0,-2 1,-1 0,-2 1,0 1,1 1,2 1,3 1,1 0,2 0,2-1,1 1,2 0,-1 0,3 1,0 0,1 1,0-1,-1 0,2-1,0-2,-2 0,3-1,-2 0,0-2,-1 0,0 1,-1-1,0 2,-1-2,0 1,-1 0,-1 1,0 0,-3-1,-1 2,-2 0,-2 3,-3 2,1-1,1 2,1 0,2-1,4 1,1-1,1 0,4 1,2 0,5-1,2-1,1 0,0-1,2-2,-1-1,-4-1,-1 0,-5-1,0 2,-3-1,0 0,-1 1,-2-1,1-1,0-1,-1 1,0 0,-1-1,-1-1,-2 2,0 0,-3 2,1 0,-2 1,3 1,1-1,2 1,2-1,2 0,0-1,0 0,0 0,0 0,0 0,0 0,0 0,0 0,2 0,-1 0,1-1,1-1,-2-1,1-1,-1 0,-1 0,0-2,-2 1,-2 0,-2 0,1 0,-5 2,0 0,-1 2,1 3,1 0,0 1,2 0,3 0,2 0,2 0,2 0,4 2,2 0,3 0,2 1,-1 0,0-2,-1-1,-3-1,-2 1,-2-2,-1 0,-2-1,-1 0,0 0,-1-1,-1 1,-1-2,-4-1,-3 1,-5 0,-2 0,2 2,0 0,1 2,4 0,1-1,6-1,-1 2,4-2,0 1,4-1,3 1,2 0,3 0,0 0,-1 0,0 0,-3 0,-1-1,-2 0,-3 0,0 0,-2 0,0 0,0 0,0 0,-2-1,0 1,-2-1,-2 1,0 0,1 0,-1 0,1 0,2 0,0 0,2 0,0 0,2 0,2 0,1 0,1 0,1 0,1 1,0-1,0 1,-1 0,0-1,0 0,-2 0,1-1,-1 1,-2 0,-1 0,1 0,-2 0,0-1,-1 0,-1-1,-3 0,-2 0,0-1,-3-1,0 1,0 0,3-1,-1 2,5 0,-1 1,3 0,0 1,1 0,1 0,0-2,2 2,1-2,0 0,2-1,-1 0,0 1,0 0,0-1,-2 1,-1 1,0-1,-2 2,-2-2,-1 0,-4 1,-2-3,-3 1,-1 0,-2-1,1 2,2 0,2 0,2 0,2 1,3 0,1 1,1 0,1 0,1 0,-1 0,0 0,1 0,-1 0,1 1,1 0,-1-1,0 0,1 1,0-1,0 0,-2 0,1 0,0 0,-1 0,0 0,0 0,0 0,0-1,0-1,0 1,0 0,1 0,-2 0,0 2,1 0,0 1,1 0,1 0,2 0,1 0,0 0,2-1,-1 0,-1-1,1 0,-3 0,0 0,-1 0,-1 0,-1-1,1 1,-2-1,1 1,0 0,0 0,-1 0,1 0,0 0,0 0,2 1,1 0,1 0,1 0,0 1,1 0,-1 0,-3-2,0 1,0-1</inkml:trace>
  <inkml:trace contextRef="#ctx0" brushRef="#br0" timeOffset="4">13340 7036,'0'0,"0"0,0 0,0 0,0 0,0 0,0 0,0 0,0 0,0 0,0 0,0 0,0 0,0 0,0 0,0 0,0 0,0 0,0 0,0 0,0 0,0 0,0 0,0 0,1 0,1 0,0-1,2 0,-1 1,0-1,1 1,-3-1,3 0,-2 0,2 1,0-1,-2 0,2 1,-1 0,1-2,1 2,-1-1,1 0,-1 0,1 0,0 1,1 0,-1 0,2-1,-1 1,0-1,1 1,-1-1,1 1,0 0,1 1,0-1,-1 0,1 0,-2 1,0 0,-1-1,0 0,-1 2,0-2,0 1,-1 0,1 0,-1 0,1-1,-1 0,-1 1,2-1,-1 1,0 0,1 0,0-1,-1 2,1-2,0 2,0-2,0 2,0-2,0 2,0-2,-3 1,2 0,0 0,-2 0,0-1,-1 0,0 0</inkml:trace>
  <inkml:trace contextRef="#ctx0" brushRef="#br2" timeOffset="5">13343 7156,'0'0,"0"0,0 0,0 0,0 0,0 0,0 0,0 0,0 0,0 0,0 0,0 0,0 0,0 0,0 0,0 0,0 0,0 0,0 0,0 0,0 0,0 0,0 0,0 0,0 0,0 0,0 0,0 2,0 1,-1 2,1 3,-1 3,1 1,0 0,-1 1,1 1,0-3,1 2,-1-3,0 0,1-1,0-2,-1 1,1-2,0 0,1-1,-1 0,0 0,2 0,1 0,0 0,4 1,1 0,3-1,3 2,1-1,2 0,1 0,-2-1,-1-2,-1 1,-3-2,-3 0,1-2,-3 0,0 0,-1-1,-1 0,0-1,-1 0,1 0,-1 0,1-1,0-1,1-2,0-2,-1-1,1 1,0-1,-2 1,1-1,-1 0,-1-1,0 2,0 0,-2 0,1-1,-2 3,0-1,0 2,-2 0,0 1,-1 0,0-1,-2 1,1-2,0 2,-1 0,1 1,1 0,1 2,2 0</inkml:trace>
  <inkml:trace contextRef="#ctx0" brushRef="#br0" timeOffset="6">14168 7082,'0'0,"0"0,0 0,0 0,0 0,0 0,0 0,0 0,0 0,0 0,0 0,0 0,0 0,0 0,0 0,0 0,0 0,0 0,0 0,0 0,0 0,0 0,0 0,0 0,0 0,0 0,0 0,0 0,0 0,0 0,0 0,0 0,0 0,0 0,0 0,0 0,0 0,0 0,0 0,0 0,0 0,0 0,0 0,0 0,0 0,0 0,0 0,0 0,0 0,0 0,1 1,1-1,0 1,2 1,0-1,0 2,2-1,0-1,-1 1,2 0,1 0,0-1,0 0,1 1,1 0,1-1,1 0,-1 1,1-1,1 0,1-1,-1 1,0 1,2-2,0 0,0 0,0-2,-1 1,-1-1,-2 1,0-1,-2 1,0 0,-3 0,0 1,-1-1,1 0,0 1,-1 0,0-1,1 1,-1 0,0-1,-1 1,1-1,-2 0,2 1,0-1,1 0,0 1,0-1,-1 0,0 1,-2 0,0-1,0 1,-1 0,1 0,-1 0,0-1,2 1,-2-1,2 1,-1-1,0 1,1 0,0-1,-1 1,0-1,-1 1,0 0,0-1,-1 0,1 1,0 0,-1 0,0 0,-1 0,1 0,-1 0,0 0,0 0,0 0,0 0,0 0,0 0</inkml:trace>
  <inkml:trace contextRef="#ctx0" brushRef="#br2" timeOffset="7">14306 7111,'0'0,"0"0,0 0,0 0,0 0,0 0,0 0,0 0,0 0,0 0,0 0,0 0,0 0,0 0,0 0,-1 0,-2 1,-1-1,-1 2,-1 0,0 3,-2 1,-1 3,-1 3,1 0,-1 3,2 2,-1 0,1-2,2 3,1-3,1-2,0 0,2-2,0-3,0 0,2 0,-1-1,2-1,-1-2,1 2,0-2,2 0,0 1,1-1,1 1,1 1,2 0,1 0,1 0,2 0,1-1,0 0,-1 0,1-3,-3 1,1-1,-2 0,-2 0,1-1,-3 0,1 0,0 0,-1 0,0 0,-1-1,1 1,-1 0,0-1,1 0,0 0,-1 0,1 0,2 0,-1-1,1 0,1-1,-1 0,0 0,3-1,0-1,-1 0,-1-1,1-2,-2-2,1-3,-1-1,-1-1,-2 0,0-1,-2 2,-2 2,0 1,0 0,-1 1,0 3,-1-1,2 1,-2 2,1-1,0 2,1-1,-1 1,0 1,1 0,0 1,0 0</inkml:trace>
  <inkml:trace contextRef="#ctx0" brushRef="#br2" timeOffset="8">14362 7156,'0'0,"0"0,0 0,0 0,0 0,0 0,0 0,0 0,0 0,0 0,0 0,0 0,0 0,0 0,0 0,0 0,0 0,0 0,0 1,1 1,-1 1,0 1,1 1,0 0,-1-1,0-1,1-1,-1 0,0-1,0-1,0 0,2 1,1-1,0 1,-1-1,1 1,-1-1,-1 0,0 0,-1 0,0 0,0 0,0 0,0 0,0 0,0 0,0 0,0 0,0 0,0 0,0 0,0 0,0 0,0 0,0 1,0 1,-1 1,1 0,0 1,-2 1,2 0,-1 1,1 1,0-1,1 0,0-1,0-2,0-1,1-1,1 0,1-1,-2-1,1 0,-3-1,2 1,-2 0,0 0,0-1,0 0,0 0,0 1,0 0,0-1,-2 0,2 1,-1 0,1 0,0 1,0 0,0 0,0 0,0 0,0 0,0 0,0 0,0 0,0 0,0 0,0 0,0 0,0 0,0 0,0 0,0 0,0 0,0 0,0 0,0 0,0 0,0 0,0 0,0 0,0 0,0 0,0 0,0 0,0 0,0 0,0 0,0 0,0 0,0 0,-1 2,0 1,-2 3,0-1,1-1,1 0,0-2</inkml:trace>
  <inkml:trace contextRef="#ctx0" brushRef="#br2" timeOffset="9">13376 7217,'0'0,"0"0,0 0,0 0,0 0,0 0,0 0,0 0,0 0,0 0,0 0,0 0,0 0,0 0,0 0,0 0,0 0,0 0,0 0,0 0,0 0,0 0,0 0,1 2,1 0,2 0,3 4,3 2,2 1,1 0,3 0,0 1,-1-2,-2 0,0-2,-4-3,1 1,-2-2,-2-2,0 0,1-2,-1 0,0-2,-1-1,1 0,0 0,-2 0,0 0,0 1,-1 1,0 0,-2 1,1 1,-2 0,-1 0,-2 0,-3 0,-3 3,-4 1,1 2,-2 2,3 1,3-2,1 1,4-2,2 0,2 0,1-1,4 1,0 0,1 0,0-2,0 0,-1-1,0-1,-2-2,1 0,0-1,0 0,-2-1,1-1,0 1,0-1,0-1,-1 1,0-2,-1 1,-2 1,-1 0,-1 0,-3 0,-1 1,-1 2,-1 1,-2 2,1 3,0 2,0 0,3 2,3-2,1 0,3 0,2-1,3 1,1-2,0-3,0 1,-2-2,0-1,0-1,-1 1,-1-2,0 0,0 0,-1-1,0-2,-2 0,-3-1,-2-2,-2 1,-5 0,0 0,-1 2,1 2,0 2,2 1,2 3,-1 0,2 1,1 4,-1-2,2 2,2-2,1 1,2-1,4-1,1 0,4 1,0 0,1-2,0 1,-2 0,1-1,-2 0,-1-2,-1 0,0 0,0 0,-1 0,-1 0,1-1,-2 1,1-1,-1 0,-1 0,0 0,-1-1,-4 0,-1 0,-4 1,-2 0,0-1,0 2,1-2,1 1,1 0,2-1,2 0,2 0,1 0,3-2,1 0,4 0,3-1,0 0,0 2,0-1,0 1,-2 0,0 1,-1 0,-1 0,-1-1,-1 1,-1-1,0 1,0-1,-1 0,0 1,-1-2,0 1,-2-2,-1-2,-4-2,-3-2,-4-2,1 0,-2 1,3 0,1 3,2 1,1 0,1 3,2 0,1 1,2 1,0 0,3 1,2-2,3 1,2 0,0 0,2-1,-1 0,-1 1,1-1,-4 0,1 0,-2 0,0 0,-3 0,0 0,-1 0,-2 0,-3 1,-6-3,-2 0,-3 1,2 1,0-1,2 1,0 0,4 1,0 0,2 0,0 0,2-1,0 1,1 0,2 0,0-1,6 0,2-1,3-1,3 0,0 0,-1 2,-1-1,-2 0,-1 0,-3 2,-2 0,-1 1,-1 0,-1 0,-1 0,-1-1,0 1,-2-2,-1 1,-1 0,0-1,-1 0,1 1,-1 0,1-1,1 1,0 0,1 0,0 0,1 0,1 1,1 0,-1-1,2 1,1-1,2 1,2 0,-1 0,2-1,0 0,-1 1,0-2,-2 2,0-1,-1 0,-2 1,-1 0,-1-1,-4 0,-1 1,-4-2,-2 1,1-1,-1 1,1 1,1 0,2 1,2 0,-2 2,3 0,0 1,4-1,-1 1,2-1,3 1,0 0,3-1,0-2,0 0,0 0,-1-1,-2 0,-1 0,-1 0,-1-1,0 1,0 0,0-1,0 0,-2-1,-2 0,1 0,-3 0,1 0,-1 0,0 2,0 0,1 0,1 1,0 0,1 0,1 0,1 0,3 0,1 0,3 0,2 0,0-1,2 1,-2-2,0 0,-1 1,-1-2,-2 2,0-2,-2 2,-1 0,-1-1,0 1,-1-1,0 1,-2-2,-1 1,-2 1,-1-1,0 0,1 1,0 1,0 0,1 0,1 1,1 0,2-1,2 2,3-1,4 1,2 0,3 0,0-1,-3-2,1 0,-3 0,-1-1,-2 0,-1 0,0 0,-3 1,0-1,-1 0,0 1,-2-2,-2 1,-2-2,-3 0,0 0,-1 0,0 2,1-1,0 0,2 2,1 0,1 0,1 0,2 0,0 0,2 0,0 0,2 2,3-2,1 2,0-2,1 1,0-1,-1 0,0-1,-2 1,0-1,-2 0,0 0,0 0,-2 1,0-1,-2-1,-2-1,-3-1,1 1,-3 0,0 0,1 2,0 0,0 0,3 1,0 1,1-1,1 1,1 0,1-1,0 0,1 0,0 0,2 0,1 1,2 0,3 0,0-1,2 0,-1 0,0-1,-2 0,-1 0,-3 1,-1 0,-1 0,-1 0,-2-2,-1 1,-2 0,-3-1,1 1,-1 0,1 1,-1-1,2 1,0 1,1-1,0 2,2-2,1 1,2 0,-1-1,1 0,1 0,0 1,0-1,1 1,0-1,0 0,0 0,-1 0,-1 0,1 0,-1 0,0 0,-1-1,0 0,-1 1,-1 1,0-1,0 1,0 0,-1 0,1 0,1 1,-1 0,1 0,1-1,0 0,2 0,4 0,1 0,4 0,0-1,-2 0,-2 0,-1 0,-3 0,0 0,-2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0"/>
    </inkml:context>
    <inkml:brush xml:id="br0">
      <inkml:brushProperty name="width" value="0.06667" units="cm"/>
      <inkml:brushProperty name="height" value="0.06667" units="cm"/>
      <inkml:brushProperty name="color" value="#FF9393"/>
      <inkml:brushProperty name="ignorePressure" value="1"/>
    </inkml:brush>
  </inkml:definitions>
  <inkml:trace contextRef="#ctx0" brushRef="#br0">15031 7423,'0'0,"0"0,0 0,0 0,0 0,0 0,0 0,0 0,0 0,0 0,0 0,0 0,0 0,0 0,0 0,0 0,0 0,0 0,0 0,0 0,0 0,0 0,0 0,0 0,0 0,0 0,0 0,0 0,0 0,1 0,5-2,6 1,3 0,10-1,5 1,7 0,4-1,-1 1,-2 0,-4 0,0 0,-7 0,-3-1,-5 2,-1-1,-3 0,-4 1,1 0,-1 0,-1 0,-1 0,0 0,1 0,-1 0,1 0,-2 0,0 0,-1 0,1 0,0 0,0 0,0 0,0 0,1 0,2 0,0-1,0 0,-1 1,1 0,1-1,0 1,-1-2,2 0,3 0,-2-1,-2 0,-2 0,1 0,0 0,-3 0,1-2,-1-2,1 0,-1-2,0-4,-1-3,-1 0,-1-4,-2 1,0-3,-3 2,-1 0,-1-1,-1 4,0 0,0 4,1 3,1 2,0 2,1 2,0 2,0 2,0 0,0 0,0 1,0 0,0-1,0 0,0 0,0 0,0 0,0 0,0 0,0 0,0 0,0 0,0 0,0 0,-2 1,-2 1,-1 1,0 1,1 0,0 0,1 2,1-2,-1 3,1 0,1 0,-1 0,0 0,0 0,0-1,1 0,0 2,-1-2,0 1,2-1,-1-1,0 0,1 0,-1 1,1 0,0 0,2 2,-1-2,1 0,0 0,2 2,2-1,1 2,5 1,2-1,3 0,3 3,2 0,2-3,3 1,0-1,2 0,0-2,-1-1,1-3,-2 1,-3-3,-3 0,0 0,-4-1,-1 0,-1-1,-4 1,1-1,-1 0,-1-1,-2 0,1 0,0-1,-1-1,1-2,0 0,0-2,0-1,1 0,0-5,0 0,-1-1,0-2,0-1,-3 2,1-3,-1 1,0 1,-2-3,1 3,0-2,-1 3,0 2,-1 1,-1 1,0 3,-1 3,-1 0,0 1,0 2,0 1,-1 2,1-1,0 1,0 1,0-1,-1 1,-1 2,0 1,-1 3,0 0,1 1,1 1,-1 1,3 0,1-1,0 1,1 1,1 0,0 0,0-2,1 1,1-2,2 1,1 0,2-3,3 4,2-1,3 0,1-2,0-1,1-2,0 2,2-1,-1-1,-2 0,-2 0,-4-2,-3 0,-4-2,-4 1,-1-1,-2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1"/>
    </inkml:context>
    <inkml:brush xml:id="br0">
      <inkml:brushProperty name="width" value="0.06667" units="cm"/>
      <inkml:brushProperty name="height" value="0.06667" units="cm"/>
      <inkml:brushProperty name="color" value="#FF9393"/>
      <inkml:brushProperty name="ignorePressure" value="1"/>
    </inkml:brush>
  </inkml:definitions>
  <inkml:trace contextRef="#ctx0" brushRef="#br0">12472 7489,'0'0,"0"0,0 0,0 0,0 0,0 0,0 0,0 0,0 0,0 0,0 0,0 0,0 0,0 0,0 0,0 0,0 0,0 0,0 0,0 0,0 0,0 0,0 0,0 0,0 0,0 0,0 0,0 0,0 0,0 0,0 0,0 0,0 0,0 0,0 0,0 0,0 0,0 0,0 0,0 0,0 0,0 0,0 0,0 0,0 0,0 0,0 0,0 0,0 0,0 0,-2 2,-2 0,-2 0,-4 2,-2 0,-5 3,-5 1,-3 0,-5 1,-2 0,0-3,1 2,2-2,2-1,2-1,2 1,0-1,2 0,0 0,0-1,0 1,1-2,1-1,2 1,2 1,2-1,1 0,2 0,-1-1,3 0,-2-1,2 0,0-1,2-2,-1 1,0-1,1 0,-1 0,0 0,2-2,-1 1,2 0,-1 1,1-1,1-1,1 1,1 1,1-1,0 0,0 0,0 2,0-2,0 0,3-1,3-2,4-1,4 0,1-1,0 3,-2-1,0 1,-3 2,-1 0,-3 2,-3 2,-2-1,0 1,-2 1,1-1,0 0,0 0,0 0,-1 0,1 0,0 0,0 0,0 0,0 0,0 0,2 2,1 0,-2 3,-2 2,-3 4,-5 7,-2 6,-1 2,-4 4,1 4,0-3,1 0,2-7,1 0,2-5,0 0,0-4,2 1,-1 0,0 0,0-3,0 3,0 0,0-4,1 3,0-1,0-2,-1-3,0 0,-1 1,1-1,-3-1,0 0,-5-1,-2-1,-2-1,-2-3,-2-4,-1-7,-2-3,0-10,1-5,3-3,3 2,2-2,6 4,2 1,4 4,2 0,2 4,2-3,2 4,-1 2,2 1,-1 1,1 1,1 1,0 2,2-2,0-1,2 1,1 0,-2 2,1 0,-1 0,0 2,-2 1,1 2,-3 1,-1 1,-1 1,-1 0,0 1,0-1,4 1,1 2,2 7,-2 7,-3 6,-4 9,-7 7,-13 7,-10 2,-11 2,-5-4,0-8,4-6,3-8,5-4,4-7,2 0,0-2,1-1,-2-3,1 0,-2-2,3 0,10-3,4 0,7-2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2"/>
    </inkml:context>
    <inkml:brush xml:id="br0">
      <inkml:brushProperty name="width" value="0.05292" units="cm"/>
      <inkml:brushProperty name="height" value="0.05292" units="cm"/>
      <inkml:brushProperty name="color" value="#E3008C"/>
      <inkml:brushProperty name="ignorePressure" value="1"/>
    </inkml:brush>
  </inkml:definitions>
  <inkml:trace contextRef="#ctx0" brushRef="#br0">5568 1832,'0'0,"0"0,0 0,0 0,0 0,0 0,0 0,0 0,0 0,0 0,0 0,0 0,0 0,0 0,0 0,0 0,0 0,0 0,0 0,1 1,0 1,1 2,1 1,0 1,0 1,1 1,-1 2,0 2,0-1,0-1,0 2,0 1,0-1,0-1,1 0,-2 0,1-2,-1-1,0-2,-1 0,0-2,0 0,-1-1,1 0,0 0,0-1,0 0,-1 0,1 0,0-1,-1 0,0 1,0-1,0 1,0-2,0 2,1 0,0-2,-1 1,0-1,0 0,1 0,-1 0,0 0,0 0,0 0,-1 0,1 0,0 0,0 0,1 2,1 1,-1 0,2-1,0-1,-1 0,1 1,2-2,0 0,2 1,2 0,2-1,1 0,2 0,1-1,0 0,-1 1,0-1,0 0,-1 0,0 0,1 0,0 0,0-1,2 1,3-1,-1 1,1-1,1 1,0-1,0 1,0 0,0 0,0-1,-2 0,2-1,-1 0,0 0,1-1,-2 1,1 0,-1 0,-1 1,-2 0,2 2,-2-1,0 1,1 0,0 0,2 0,1-1,1 1,0 0,0-1,-2 0,-2 0,-1 0,-3 0,-3 0,1 0,-3 0,-1 1,-1 0,0-1,-2 1,0 0,1 0,0 0,0 0,-2 0,2 0,0 0,0 0,0 0,0 0,0 0,0 0,-1 0,1 0,0 0,0 0,1 0,-2 0,1 0,-1 0,0 1,1-1,-1 0,0 0,-1 0,1 0,-1 0,-1 1,1 0,-2-1,0 0,1 0,1-1,0 0,-2 1,2 0,-2 0,0-1,0 1,0 0,0 0,2 0,0-1,1-1,0 1,-1-3,-1-1,1 0,-1-2,0 0,-1-1,0 1,0-1,0-1,0 0,-1 0,1 1,-1 2,1-1,0 0,0 1,0 0,-1-1,0 1,1 0,0 2,0-2,0 1,0 0,0 0,-1 0,1 0,0 0,-1 1,1 2,0-2,0 1,0 0,0 0,0 0,0 1,0 0,0 0,0 2,0-1,0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2-13T22:25:49.018"/>
    </inkml:context>
    <inkml:brush xml:id="br0">
      <inkml:brushProperty name="width" value="0.025" units="cm"/>
      <inkml:brushProperty name="height" value="0.025" units="cm"/>
    </inkml:brush>
  </inkml:definitions>
  <inkml:trace contextRef="#ctx0" brushRef="#br0">3643 4285 1024,'0'0'288,"0"0"-96,0 0 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2-13T22:25:49.019"/>
    </inkml:context>
    <inkml:brush xml:id="br0">
      <inkml:brushProperty name="width" value="0.025" units="cm"/>
      <inkml:brushProperty name="height" value="0.025" units="cm"/>
    </inkml:brush>
  </inkml:definitions>
  <inkml:trace contextRef="#ctx0" brushRef="#br0">3643 4293 512,'0'17'256,"0"-34"-128,0 0-160,0 17 64,0 0-32,0 0 64,0 17-96,0-17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1"/>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13263 9046,'0'0,"0"0,0 0,0 0,0 0,0 0,0 0,0 0,0 0,0 0,0 0,0 0,0 0,0 0,0 0,0 0,0 0,0 0,0 0,3 0,5 0,9-1,12-1,12 0,11-1,5 1,1-2,-2 0,-6 0,-8 1,-4 0,-7 1,-4 0,-3 2,-3 0,0 0,-2 0,1 0,-3 0,0 0,2 0,3 0,4 0,2-2,6 2,1-1,3 1,1 1,1-1,-3 0,0 1,-2-1,-1 1,-1-1,-3 0,0 1,-3 1,-2-1,-1 0,-1 0,-5-2,1 0,-2 0,-1 0,0 1,1 1,-2 0,2 0,0 0,-2-1,0 0,2 0,-1 0,1 0,1 0,0 0,6 0,1 0,6 1,2 0,3-1,5 1,2 0,-1 0,-1 0,-1 0,-3 0,-1 0,-5 0,-3 2,-3-1,-3-1,-2-1,-2 1,-4 0,0 0,-1 1,0-1,-2 1,0 0,1 0,-2 0,0-1,-3 2,0-1,1 0,-1 1,0-1,-2 1,0 0,0 1,0 1,0 1,2 2,1 6,1 6,1 8,1 8,0 8,1 1,-1 0,-1-3,-3-2,-2-2,1-2,-2-5,0-3,-1-2,0-3,-1-4,0-1,0-2,0-3,0 3,0-2,1 0,-1 2,0-1,-1 0,1 1,-1 2,0 1,0 4,1 5,-1 5,-1 0,2 4,0 1,0 0,-1-2,0-2,-1-1,0-3,0-1,1-1,0-1,0-2,0-2,-1-4,0-1,0-3,0-1,0-1,0-1,0-1,-1-1,0-1,0 1,0-1,0-1,0 1,-1-1,-1-1,0 0,-2 1,-1-1,-5 3,-7 0,-6 3,-12 1,-10 0,-4 0,-3-2,2-1,2-1,6-2,4-1,4-2,0-1,0 1,-7-1,-8 0,-9-1,-8 2,-7 0,-2-2,-1 1,8-1,6-1,7 0,7-2,3 0,1 0,-5 0,-6 0,-8-1,-4 0,-4-1,-1 1,4 0,3 1,9-1,9 0,4-1,7 1,4 0,2-1,1 0,-1 0,-2 1,-4 0,-3-1,-2 0,-3 1,-3 0,1-1,0 0,2 1,3-1,3 0,5-1,2 0,0-1,4-1,-2-3,5-2,-2-1,3-7,-3-7,2-5,0-7,2-1,1-1,6 3,0 1,3 4,2 2,5 2,0 3,0 2,0 0,1 0,0-3,-2-9,1-10,1-11,-2-9,1-5,1 1,2 3,1 5,3 8,1 8,0 6,1 6,0 5,1 4,0 5,-1 2,0 2,0 3,5-2,4-3,7-1,9-3,12-3,8 3,5-1,0 2,-3 3,-4 0,-5 2,-4 5,-3-2,0 2,4 0,5 1,3 2,3 2,1 0,-2 0,-2 0,-5 2,-8 0,-9 0,-10 1,-5 0,-6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2"/>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13369 9382,'0'0,"0"0,0 0,0 0,0 0,0 0,0 0,0 0,0 0,0 0,0 0,0 0,0 0,0 0,0 0,0 0,0 0,0 0,0 0,0 0,0 0,0 0,0 0,1 2,1 5,4 2,1 3,1 7,4 6,1 4,3 4,-2 6,2 4,0-2,-4-1,1-1,-3-3,-1-1,-1-6,-2-2,-2-5,1 0,0-4,-1-1,-1 0,2-1,-2 3,1-2,0-1,-1 0,1-1,-1-2,-1 1,0-2,0-2,0-1,0-1,0-1,0 1,-1-1,1 0,0-1,-1 0,1-1,-2-1,0-1,0-2,0 0,0-1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3"/>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15020 9522,'0'0,"0"0,0 0,0 0,0 0,0 0,0 0,0 0,0 0,0 0,0 0,0 0,0 0,0 0,0 0,0 0,0 0,0 0,0 0,0 0,0 0,0 0,0 0,0 0,0 0,0 0,0 0,0 0,0 0,0 0,0 0,0 0,0 0,0 0,0 0,0 0,0 0,0 3,0 3,0 4,0 1,0 4,0 3,0-2,0 3,0 0,0-3,0 1,0-2,0-2,0 2,0-1,0-1,0-1,0 1,0 0,0-2,0 1,-1 1,1 2,-1 0,2 0,-1 2,0-1,0 1,1 2,-1-2,0 4,0-1,0 0,1 0,0-3,0-2,0 0,0-4,-1-1,0 0,0-1,0 0,0-2,0 0,0-1,0-2,0 0,0-2,0-1,0-1,0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4"/>
    </inkml:context>
    <inkml:brush xml:id="br0">
      <inkml:brushProperty name="width" value="0.06667" units="cm"/>
      <inkml:brushProperty name="height" value="0.06667" units="cm"/>
      <inkml:brushProperty name="color" value="#262626"/>
      <inkml:brushProperty name="ignorePressure" value="1"/>
    </inkml:brush>
  </inkml:definitions>
  <inkml:trace contextRef="#ctx0" brushRef="#br0">13324 6988,'0'0,"0"0,0 0,0 0,0 0,0 0,0 0,0 0,0 0,0 0,0 0,0 0,0 0,0 0,0 0,0 0,0 0,0 0,-1 3,-3 5,-6 5,-6 4,-3 5,-3 0,-1 2,5-3,0 0,2-2,6-3,1 0,3 1,2-3,2 1,2 0,1-3,3 3,2 1,1 2,1 2,-1 0,2 1,0-1,-1-3,0-4,0-3,-1-1,6-1,5-2,4 0,8-1,2-1,2 0,4-2,-1-2,1-2,-1-2,-2-2,-3 1,-1-2,-4-1,0-2,-1-5,-2-5,-1-8,-2-2,-6-4,-5-2,-8-2,-9 0,-10-2,-9 1,-2 8,-2 6,2 6,0 7,4 7,0 3,8 3,4 0,4 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2"/>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13369 9382,'0'0,"0"0,0 0,0 0,0 0,0 0,0 0,0 0,0 0,0 0,0 0,0 0,0 0,0 0,0 0,0 0,0 0,0 0,0 0,0 0,0 0,0 0,0 0,1 2,1 5,4 2,1 3,1 7,4 6,1 4,3 4,-2 6,2 4,0-2,-4-1,1-1,-3-3,-1-1,-1-6,-2-2,-2-5,1 0,0-4,-1-1,-1 0,2-1,-2 3,1-2,0-1,-1 0,1-1,-1-2,-1 1,0-2,0-2,0-1,0-1,0-1,0 1,-1-1,1 0,0-1,-1 0,1-1,-2-1,0-1,0-2,0 0,0-1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5"/>
    </inkml:context>
    <inkml:brush xml:id="br0">
      <inkml:brushProperty name="width" value="0.06667" units="cm"/>
      <inkml:brushProperty name="height" value="0.06667" units="cm"/>
      <inkml:brushProperty name="color" value="#262626"/>
      <inkml:brushProperty name="ignorePressure" value="1"/>
    </inkml:brush>
  </inkml:definitions>
  <inkml:trace contextRef="#ctx0" brushRef="#br0">14367 6881,'0'0,"0"0,0 0,0 0,0 0,0 0,0 0,0 0,0 0,0 0,0 0,0 0,0 0,0 0,0 0,0 0,0 0,0 0,0 0,0 0,0 0,0 0,0 0,0 0,0 0,0 0,-2 1,-2 1,-2 2,-3 1,0 2,-1 2,-1-1,-2 4,1-1,1 3,-1 2,0 0,-2 4,1 1,-3-1,-2 1,2-2,-1 1,0 0,4-5,-1 2,2-1,1-5,3 2,3-1,-2-1,3-2,0 1,1 1,1-1,1 0,0 0,2-1,0 2,0 3,2-1,0 2,-1 1,2 0,-1-3,0-1,0 1,-2-3,1-1,1-2,0 0,1-1,2 0,2 0,2-1,3 1,7-1,6 1,2-1,4-1,2-1,-2-1,1-1,0-1,-5 0,-2 0,-4-2,-1 1,-4 0,0-2,-1 0,-3-1,3-3,0 2,-1-3,1-2,2-4,-2-3,4-10,-1-9,1-8,-1-5,-4 0,-5 2,-5 3,-5 5,-6 7,-3 4,-6 3,-3 2,-1 4,-3-1,-2 4,0 1,-1 0,1 3,2 4,1-1,2 2,5 3,5 1,2 1,4 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6"/>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13469 8300,'0'0,"0"0,0 0,0 0,0 0,0 0,0 0,0 0,0 0,0 0,0 0,0 0,0 0,0 0,0 0,0 0,0 0,0 0,0 0,0 0,0 0,0 0,0 0,0 0,0 0,0 0,1 2,2 4,2 9,3 6,0 11,4 8,1 7,0 2,-1 0,-2-5,1-7,0-4,-2-7,-2-4,-3-7,0-1,0-2,-1-3,0-2,0 1,-1-3,-1-1,0 0,-1-2,0-2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7"/>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14283 8294,'0'0,"0"0,0 0,0 0,0 0,0 0,0 0,0 0,0 0,0 0,0 0,0 0,0 0,0 0,0 0,0 0,1 3,3 5,6 13,6 18,8 13,2 9,4 3,-3-3,0-7,-2-7,-4-7,-3-8,-3-9,-3-2,-4-7,-2-4,-2-4,-2-2,-2-4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8"/>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13611 10788,'0'0,"0"0,0 0,0 0,0 0,0 0,0 0,0 0,0 0,0 0,0 0,0 0,0 0,0 0,0 0,0 0,0 0,0 0,0 0,0 0,0 0,0 0,0 0,0 0,1 1,2 5,3 8,3 10,4 16,2 13,2 4,0-2,-5-3,2-6,-2-7,-3-4,-4-9,3-2,-2-4,1 0,-2-2,1-2,-2 1,0 0,-1-4,0 0,0-1,0-1,0-1,0-2,-1 0,0 0,0 0,0-2,0 1,1-1,-1 0,0-1,0-1,0 0,-1 1,0-1,1 0,-1 0,1 0,0 0,1 0,-2-1,2 1,0-1,-1 0,0 0,-1 0,0-1,0 0,0-2,-1 0,0 1,0-2,0 1,0 0,0 0,0 0,0 4,0 2,-5 1,-7 0,-8 2,-6-3,-4 1,-1 1,-1-2,2 0,4-1,1-2,5 1,2 1,3-2,5 0,-1-1,3 0,0-1,2 1,1-1,-1 0,1-1,0 0,2 0,1 0,2 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9"/>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14939 10796,'0'0,"0"0,0 0,0 0,0 0,0 0,0 0,0 0,0 0,0 0,0 0,0 0,0 0,0 0,0 0,0 0,0 0,0 0,0 0,0 0,0 0,0 0,0 0,0 0,0 0,0 0,0 0,0 0,0 0,0 0,0 0,0 0,0 0,0 0,0 0,0 0,0 0,0 0,0 0,0 0,0 0,0 0,-1 3,-1 5,-3 4,-1 5,-1 8,-1 3,-2 9,2 9,4 3,-2 3,2-2,1-5,0-6,2-6,0-4,-1-4,1-2,0-2,1 2,0 0,-1 4,2-2,1 2,-1-2,0 0,0-5,0-1,-1-3,0-4,0-1,0-2,0-1,0-1,0-2,0 1,0-1,0-1,0 0,0 0,0 0,2 0,-1 1,1-1,1 0,1-1,2 1,2 1,7 0,6 0,4 0,5 1,5-1,2-1,6-1,3-1,0 0,-1-2,-3 1,-4 0,-6 1,-4 1,-5-1,-4 1,-4 0,-3-1,-1 0,-1 0,-1 0,-1-1,-3-1,1 0,-4 0,0 0,-2 0,0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00"/>
    </inkml:context>
    <inkml:brush xml:id="br0">
      <inkml:brushProperty name="width" value="0.05292" units="cm"/>
      <inkml:brushProperty name="height" value="0.05292" units="cm"/>
      <inkml:brushProperty name="color" value="#262626"/>
      <inkml:brushProperty name="ignorePressure" value="1"/>
    </inkml:brush>
    <inkml:brush xml:id="br1">
      <inkml:brushProperty name="width" value="0.06667" units="cm"/>
      <inkml:brushProperty name="height" value="0.06667" units="cm"/>
      <inkml:brushProperty name="color" value="#00B0F0"/>
      <inkml:brushProperty name="ignorePressure" value="1"/>
    </inkml:brush>
    <inkml:brush xml:id="br2">
      <inkml:brushProperty name="width" value="0.05292" units="cm"/>
      <inkml:brushProperty name="height" value="0.05292" units="cm"/>
      <inkml:brushProperty name="color" value="#00B050"/>
      <inkml:brushProperty name="ignorePressure" value="1"/>
    </inkml:brush>
  </inkml:definitions>
  <inkml:trace contextRef="#ctx0" brushRef="#br0">13139 7173,'0'0,"0"0,0 0,0 0,0 0,0 0,0 0,0 0,0 0,0 0,0 0,0 0,0 0,0 0,0 0,1 0,5-1,4 0,4-1,4-1,2 1,1 0,0 0,-2 0,-1 1,-3 0,-3-1,-1 2,-3-2,0 1,-1 1,0-1,-3 1,1 0,1-2,-1 2,-2-1,2 0,0 1,1 0,0-1,2 0,3 1,2-1,4 0,2 0,1 0,-1 0,0 0,0 0,-4 0,-1 0,-1 0,-2 1,-1-1,0 1,-1 0,-1-1,2 1,-2 0,-1 0,2-1,-2 1,-2 0,1 1,-1-1,0 0,-1 1,0-1,-1 0,1 0,-1 0,1 0,0 0,0 0,-2 0,1 0,0 0,0 0,-1 0,-1 0,0 0,-1 0,0 0,0 0,0 0</inkml:trace>
  <inkml:trace contextRef="#ctx0" brushRef="#br1" timeOffset="1">13270 6627,'0'0,"0"0,0 0,0 0,0 0,0 0,0 0,0 0,0 0,0 0,0 0,0 0,0 0,0 0,0 0,0 0,0 0,0 0,0 0,0 0,0 0,0 0,0 0,0 0,0 0,0 0,0 0,0 0,0 0,2 0,3 0,7 0,6 0,2 0,7 0,2 0,4 0,2 0,1-1,1 1,-1-2,-1 2,-3-2,-2 1,-2-1,-2 1,-3 1,-3-1,0 1,-3 0,-1-1,0 0,-1 0,0 1,0-1,0 0,3 1,0 0,1-2,0 0,3 1,0 0,0 0,-1 0,3-1,0 1,1 0,0-1,0 2,0-2,1 0,0 1,2 0,0 1,3-2,-3 1,1 0,-2 1,0 0,-4 0,0 0,-2 0,-1 0,-3 0,0 0,-1-1,-3 1,-2 0,1 0,-1 1,-2-1,0 2,-1-2,1 1,0-1,0 1,-2 1,0-1,1 0,1 1,-1 0,0-1,0 0,0 1,0 0,1 0,0 0,0 0,0 0,-3 1,2 0,0 0,0 0,0 0,-1 0,-1-1,-2 0,-1 0,2-1,-1 1,1 1,0 0,0 1,0 1,0 0,1 2,-1 3,0 2,3 4,0 2,0 6,0 0,0 4,-2-2,0 3,2-2,-2 1,0 0,0-3,1 0,-1-4,-2-2,-1-2,1-2,1-1,0 0,-1-1,2-2,-2 1,0-1,0 0,0-2,0 1,-1 0,0-1,0 2,0-1,1-1,0 1,1 0,0 0,0-2,-2 1,0-1,0 1,-1-1,0 0,1 0,-1 0,-2 0,3 0,-2 2,2-1,-1 1,0 1,0 3,1 0,0 0,-1 1,2 1,-1 1,0 1,1 0,0 0,-1-1,0 1,0 0,-1 2,-1-2,1 0,0 0,0 1,0 0,0-1,-1 0,0 0,-1-1,0-2,1 0,0-1,1 0,-2 0,1 0,0-1,-1 1,0-3,0 1,0-2,0-1,0-1,0 0,2 0,-1-2,0 1,-1 1,-1-1,0-1,-1 2,0-1,0 0,-2 0,0 1,0 0,0-1,-3 1,0 0,1-2,-2 1,0-1,0 1,2-1,-3 0,0-1,0 1,0-1,1 0,1 0,-1-1,1 0,-1 0,0 0,0-1,-1 2,-1-1,-3 1,-4-1,-2 1,-6 0,-2 1,-7 0,-1 0,-3-1,-1 1,0-2,3 0,3-1,0 1,1-2,4 1,1-1,4-1,-1 1,5 0,0-1,2 0,2-1,1 1,1 0,1 0,2 0,-1-1,1 0,0 0,1 0,-1 0,2 0,-1 0,-1 0,0 0,1 0,-1 0,-1 0,-1 0,0 0,-3 0,0 0,-3 0,0 0,-4 0,1-2,-2 2,0-1,-2 0,0 1,0 0,0 0,-1 0,0 0,1 0,-1-1,1 0,-1 1,2-1,-1 0,2 1,0 0,3 0,0 0,0 0,3 0,2 0,1 0,1 0,1 0,1 0,-1 0,2 0,1 0,0 0,1 0,-2 0,0 0,2 0,-1 0,0 0,0 0,-2 0,-1 0,-1 0,1 0,-3 0,2-1,-2 0,0-1,-2 1,1 0,-3 1,-1 0,-1 0,-1 0,1 0,-1 0,1-1,1 0,-1 1,2-1,1 0,1 1,0-2,1 2,1-1,2-1,-2 1,1 0,1 0,0 0,-1-1,-1 0,3 1,-2-2,1 1,0-2,3 1,-2-2,1 0,1 1,1-2,1-1,-1 1,-1-4,0 0,0-3,1-2,-2-1,1-1,-1 0,0-2,3-3,-2 0,-1-1,1 0,1 1,2 0,-2 0,2 3,0 0,2 3,0 2,1 0,1 1,0 0,1 2,0-1,1 2,-1 1,0-1,0 1,0 0,0 0,0 2,0-1,1 0,-1 1,0-2,1 1,-1 0,0 0,1 0,-1 1,1 0,-1 0,1-1,-1 3,0-3,1 1,-1 0,0-1,1-1,-1 0,0-4,0 0,0-2,2 0,-1-2,-1-2,0-1,-1-4,1-1,0 0,1 0,-1 2,1 0,-1-1,2 0,0 0,0 0,-2 1,1 1,0 4,0-2,0 3,1 2,0 0,-1 1,2 2,-1-1,0 1,0 2,0 1,2 0,0-1,2 1,2-1,3 1,1-1,4-2,4-2,0 1,3 2,0-1,0 1,0 0,-2 2,3 2,-1-1,4-1,-1 2,2-1,-2 2,1 0,-2 0,-2 0,-2 2,-3 0,-1 0,0 1,-2 0,-1 1,2-2,-1 1,0 0,-1 0,2 2,1-3,-2 2,2 0,1-1,1 0,4 1,3 0,4-1,4 0,3 0,1 0,0 2,-1 0,-2-1,-3 1,-3 0,-4 1,-2-1,-4 1,-1-1,-2-1,-4 1,-3 0,-2 1,-3-1</inkml:trace>
  <inkml:trace contextRef="#ctx0" brushRef="#br2" timeOffset="2">13333 7167,'0'0,"0"0,0 0,0 0,0 0,0 0,0 0,0 0,0 0,0 0,0 0,0 0,0 0,0 0,0 0,0 0,0 0,0 0,0 0,0 0,0 0,0 0,0 0,0 0,0 0,0 0,0 0,0 0,0 0,0 0,0 0,0 0,0 0,0 0,0 0,0 0</inkml:trace>
  <inkml:trace contextRef="#ctx0" brushRef="#br2" timeOffset="3">14353 7165,'0'0,"0"0,0 0,0 0,0 0,0 0,0 0,0 0,0 0,0 0,0 0,0 0,0 0,0 0,0 0,0 1,-1 1,1 2,0 3,0 2,0 1,0 2,0 1,0 0,1-1,0-1,0-3,0 0,0-2,0-2,0-2,0-1,-1-1,0-1,0 1,1-1,0 0,1-1,0-1,0-1,0 0,0 0,0 0,-1 0,0 0,-1 1,0 0,-1 0,0 1,0 0,-1 0,0 1,-1 0,1 1,-2 2,0 2,-1 1,1 3,2 1,0 1,0 0,2-2,0-3,0 0,0-3,2-1,0-1,0-2,3-2,2-1,1 0,1-2,-1-1,1 1,-2 0,-1 1,-2 1,-1 0,-2 0,-1 0,0 1,-2 0,0 0,-1-1,-1 0,-2 1,-5 0,-3 0,-6 1,0 1,-2 3,5 1,4 2,5 1,4 0,3 3,3-2,1 0,1 0,0-3,0 0,1-3,1 0,3-2,3-2,1-1,-1-1,0 0,-1 1,-4 1,-2 0,-1 2,-2 0,-2 0,0 0,-1 1,-1-1,-1 0,-3 1,-3-2,-4 0,-2 1,0 1,1 1,5 0,1 2,4 2,3 0,2 2,2 1,1 1,1-1,-2 0,1-2,-1 0,0-3,0 0,-1-2,0 0,0 0,1-1,-1-1,1 0,0 0,-1 0,-1-1,0 1,0 0,-1 0,1 1,-1 0,0 0,-1 0,1 0,0 0,0 1,0 0,-1 1,0 2,0 1,1 3,0 0,0 1,2 0,-1 0,1 1,1-2,2 1,2-4,5 0,2-2,3-3,3-3,1-1,-3-3,-2 1,-2-1,-5 1,-4 2,-1 0,-2 0,-2 2,-3-1,-1 0,-3-1,1 1,-3 0,0 1,-1 2,1 1,-1 3,1 1,1 3,0 2,1 0,1 2,3-2,0 0,3-1,2-1,1-1,2-1,3-2,2-1,0-2,0-1,-2 0,1-1,-3 0,-2 0,0 0,-2 1,-2 0,0-1,-1 0,-1 1,-3-3,-3 0,-2 1,-1 0,-2 1,0 1,1 1,2 1,3 1,1 0,2 0,2-1,1 1,2 0,-1 0,3 1,0 0,1 1,0-1,-1 0,2-1,0-2,-2 0,3-1,-2 0,0-2,-1 0,0 1,-1-1,0 2,-1-2,0 1,-1 0,-1 1,0 0,-3-1,-1 2,-2 0,-2 3,-3 2,1-1,1 2,1 0,2-1,4 1,1-1,1 0,4 1,2 0,5-1,2-1,1 0,0-1,2-2,-1-1,-4-1,-1 0,-5-1,0 2,-3-1,0 0,-1 1,-2-1,1-1,0-1,-1 1,0 0,-1-1,-1-1,-2 2,0 0,-3 2,1 0,-2 1,3 1,1-1,2 1,2-1,2 0,0-1,0 0,0 0,0 0,0 0,0 0,0 0,0 0,2 0,-1 0,1-1,1-1,-2-1,1-1,-1 0,-1 0,0-2,-2 1,-2 0,-2 0,1 0,-5 2,0 0,-1 2,1 3,1 0,0 1,2 0,3 0,2 0,2 0,2 0,4 2,2 0,3 0,2 1,-1 0,0-2,-1-1,-3-1,-2 1,-2-2,-1 0,-2-1,-1 0,0 0,-1-1,-1 1,-1-2,-4-1,-3 1,-5 0,-2 0,2 2,0 0,1 2,4 0,1-1,6-1,-1 2,4-2,0 1,4-1,3 1,2 0,3 0,0 0,-1 0,0 0,-3 0,-1-1,-2 0,-3 0,0 0,-2 0,0 0,0 0,0 0,-2-1,0 1,-2-1,-2 1,0 0,1 0,-1 0,1 0,2 0,0 0,2 0,0 0,2 0,2 0,1 0,1 0,1 0,1 1,0-1,0 1,-1 0,0-1,0 0,-2 0,1-1,-1 1,-2 0,-1 0,1 0,-2 0,0-1,-1 0,-1-1,-3 0,-2 0,0-1,-3-1,0 1,0 0,3-1,-1 2,5 0,-1 1,3 0,0 1,1 0,1 0,0-2,2 2,1-2,0 0,2-1,-1 0,0 1,0 0,0-1,-2 1,-1 1,0-1,-2 2,-2-2,-1 0,-4 1,-2-3,-3 1,-1 0,-2-1,1 2,2 0,2 0,2 0,2 1,3 0,1 1,1 0,1 0,1 0,-1 0,0 0,1 0,-1 0,1 1,1 0,-1-1,0 0,1 1,0-1,0 0,-2 0,1 0,0 0,-1 0,0 0,0 0,0 0,0-1,0-1,0 1,0 0,1 0,-2 0,0 2,1 0,0 1,1 0,1 0,2 0,1 0,0 0,2-1,-1 0,-1-1,1 0,-3 0,0 0,-1 0,-1 0,-1-1,1 1,-2-1,1 1,0 0,0 0,-1 0,1 0,0 0,0 0,2 1,1 0,1 0,1 0,0 1,1 0,-1 0,-3-2,0 1,0-1</inkml:trace>
  <inkml:trace contextRef="#ctx0" brushRef="#br0" timeOffset="4">13340 7036,'0'0,"0"0,0 0,0 0,0 0,0 0,0 0,0 0,0 0,0 0,0 0,0 0,0 0,0 0,0 0,0 0,0 0,0 0,0 0,0 0,0 0,0 0,0 0,0 0,1 0,1 0,0-1,2 0,-1 1,0-1,1 1,-3-1,3 0,-2 0,2 1,0-1,-2 0,2 1,-1 0,1-2,1 2,-1-1,1 0,-1 0,1 0,0 1,1 0,-1 0,2-1,-1 1,0-1,1 1,-1-1,1 1,0 0,1 1,0-1,-1 0,1 0,-2 1,0 0,-1-1,0 0,-1 2,0-2,0 1,-1 0,1 0,-1 0,1-1,-1 0,-1 1,2-1,-1 1,0 0,1 0,0-1,-1 2,1-2,0 2,0-2,0 2,0-2,0 2,0-2,-3 1,2 0,0 0,-2 0,0-1,-1 0,0 0</inkml:trace>
  <inkml:trace contextRef="#ctx0" brushRef="#br2" timeOffset="5">13343 7156,'0'0,"0"0,0 0,0 0,0 0,0 0,0 0,0 0,0 0,0 0,0 0,0 0,0 0,0 0,0 0,0 0,0 0,0 0,0 0,0 0,0 0,0 0,0 0,0 0,0 0,0 0,0 0,0 2,0 1,-1 2,1 3,-1 3,1 1,0 0,-1 1,1 1,0-3,1 2,-1-3,0 0,1-1,0-2,-1 1,1-2,0 0,1-1,-1 0,0 0,2 0,1 0,0 0,4 1,1 0,3-1,3 2,1-1,2 0,1 0,-2-1,-1-2,-1 1,-3-2,-3 0,1-2,-3 0,0 0,-1-1,-1 0,0-1,-1 0,1 0,-1 0,1-1,0-1,1-2,0-2,-1-1,1 1,0-1,-2 1,1-1,-1 0,-1-1,0 2,0 0,-2 0,1-1,-2 3,0-1,0 2,-2 0,0 1,-1 0,0-1,-2 1,1-2,0 2,-1 0,1 1,1 0,1 2,2 0</inkml:trace>
  <inkml:trace contextRef="#ctx0" brushRef="#br0" timeOffset="6">14168 7082,'0'0,"0"0,0 0,0 0,0 0,0 0,0 0,0 0,0 0,0 0,0 0,0 0,0 0,0 0,0 0,0 0,0 0,0 0,0 0,0 0,0 0,0 0,0 0,0 0,0 0,0 0,0 0,0 0,0 0,0 0,0 0,0 0,0 0,0 0,0 0,0 0,0 0,0 0,0 0,0 0,0 0,0 0,0 0,0 0,0 0,0 0,0 0,0 0,0 0,0 0,1 1,1-1,0 1,2 1,0-1,0 2,2-1,0-1,-1 1,2 0,1 0,0-1,0 0,1 1,1 0,1-1,1 0,-1 1,1-1,1 0,1-1,-1 1,0 1,2-2,0 0,0 0,0-2,-1 1,-1-1,-2 1,0-1,-2 1,0 0,-3 0,0 1,-1-1,1 0,0 1,-1 0,0-1,1 1,-1 0,0-1,-1 1,1-1,-2 0,2 1,0-1,1 0,0 1,0-1,-1 0,0 1,-2 0,0-1,0 1,-1 0,1 0,-1 0,0-1,2 1,-2-1,2 1,-1-1,0 1,1 0,0-1,-1 1,0-1,-1 1,0 0,0-1,-1 0,1 1,0 0,-1 0,0 0,-1 0,1 0,-1 0,0 0,0 0,0 0,0 0,0 0,0 0</inkml:trace>
  <inkml:trace contextRef="#ctx0" brushRef="#br2" timeOffset="7">14306 7111,'0'0,"0"0,0 0,0 0,0 0,0 0,0 0,0 0,0 0,0 0,0 0,0 0,0 0,0 0,0 0,-1 0,-2 1,-1-1,-1 2,-1 0,0 3,-2 1,-1 3,-1 3,1 0,-1 3,2 2,-1 0,1-2,2 3,1-3,1-2,0 0,2-2,0-3,0 0,2 0,-1-1,2-1,-1-2,1 2,0-2,2 0,0 1,1-1,1 1,1 1,2 0,1 0,1 0,2 0,1-1,0 0,-1 0,1-3,-3 1,1-1,-2 0,-2 0,1-1,-3 0,1 0,0 0,-1 0,0 0,-1-1,1 1,-1 0,0-1,1 0,0 0,-1 0,1 0,2 0,-1-1,1 0,1-1,-1 0,0 0,3-1,0-1,-1 0,-1-1,1-2,-2-2,1-3,-1-1,-1-1,-2 0,0-1,-2 2,-2 2,0 1,0 0,-1 1,0 3,-1-1,2 1,-2 2,1-1,0 2,1-1,-1 1,0 1,1 0,0 1,0 0</inkml:trace>
  <inkml:trace contextRef="#ctx0" brushRef="#br2" timeOffset="8">14362 7156,'0'0,"0"0,0 0,0 0,0 0,0 0,0 0,0 0,0 0,0 0,0 0,0 0,0 0,0 0,0 0,0 0,0 0,0 0,0 1,1 1,-1 1,0 1,1 1,0 0,-1-1,0-1,1-1,-1 0,0-1,0-1,0 0,2 1,1-1,0 1,-1-1,1 1,-1-1,-1 0,0 0,-1 0,0 0,0 0,0 0,0 0,0 0,0 0,0 0,0 0,0 0,0 0,0 0,0 0,0 0,0 0,0 1,0 1,-1 1,1 0,0 1,-2 1,2 0,-1 1,1 1,0-1,1 0,0-1,0-2,0-1,1-1,1 0,1-1,-2-1,1 0,-3-1,2 1,-2 0,0 0,0-1,0 0,0 0,0 1,0 0,0-1,-2 0,2 1,-1 0,1 0,0 1,0 0,0 0,0 0,0 0,0 0,0 0,0 0,0 0,0 0,0 0,0 0,0 0,0 0,0 0,0 0,0 0,0 0,0 0,0 0,0 0,0 0,0 0,0 0,0 0,0 0,0 0,0 0,0 0,0 0,0 0,0 0,0 0,0 0,0 0,-1 2,0 1,-2 3,0-1,1-1,1 0,0-2</inkml:trace>
  <inkml:trace contextRef="#ctx0" brushRef="#br2" timeOffset="9">13376 7217,'0'0,"0"0,0 0,0 0,0 0,0 0,0 0,0 0,0 0,0 0,0 0,0 0,0 0,0 0,0 0,0 0,0 0,0 0,0 0,0 0,0 0,0 0,0 0,1 2,1 0,2 0,3 4,3 2,2 1,1 0,3 0,0 1,-1-2,-2 0,0-2,-4-3,1 1,-2-2,-2-2,0 0,1-2,-1 0,0-2,-1-1,1 0,0 0,-2 0,0 0,0 1,-1 1,0 0,-2 1,1 1,-2 0,-1 0,-2 0,-3 0,-3 3,-4 1,1 2,-2 2,3 1,3-2,1 1,4-2,2 0,2 0,1-1,4 1,0 0,1 0,0-2,0 0,-1-1,0-1,-2-2,1 0,0-1,0 0,-2-1,1-1,0 1,0-1,0-1,-1 1,0-2,-1 1,-2 1,-1 0,-1 0,-3 0,-1 1,-1 2,-1 1,-2 2,1 3,0 2,0 0,3 2,3-2,1 0,3 0,2-1,3 1,1-2,0-3,0 1,-2-2,0-1,0-1,-1 1,-1-2,0 0,0 0,-1-1,0-2,-2 0,-3-1,-2-2,-2 1,-5 0,0 0,-1 2,1 2,0 2,2 1,2 3,-1 0,2 1,1 4,-1-2,2 2,2-2,1 1,2-1,4-1,1 0,4 1,0 0,1-2,0 1,-2 0,1-1,-2 0,-1-2,-1 0,0 0,0 0,-1 0,-1 0,1-1,-2 1,1-1,-1 0,-1 0,0 0,-1-1,-4 0,-1 0,-4 1,-2 0,0-1,0 2,1-2,1 1,1 0,2-1,2 0,2 0,1 0,3-2,1 0,4 0,3-1,0 0,0 2,0-1,0 1,-2 0,0 1,-1 0,-1 0,-1-1,-1 1,-1-1,0 1,0-1,-1 0,0 1,-1-2,0 1,-2-2,-1-2,-4-2,-3-2,-4-2,1 0,-2 1,3 0,1 3,2 1,1 0,1 3,2 0,1 1,2 1,0 0,3 1,2-2,3 1,2 0,0 0,2-1,-1 0,-1 1,1-1,-4 0,1 0,-2 0,0 0,-3 0,0 0,-1 0,-2 0,-3 1,-6-3,-2 0,-3 1,2 1,0-1,2 1,0 0,4 1,0 0,2 0,0 0,2-1,0 1,1 0,2 0,0-1,6 0,2-1,3-1,3 0,0 0,-1 2,-1-1,-2 0,-1 0,-3 2,-2 0,-1 1,-1 0,-1 0,-1 0,-1-1,0 1,-2-2,-1 1,-1 0,0-1,-1 0,1 1,-1 0,1-1,1 1,0 0,1 0,0 0,1 0,1 1,1 0,-1-1,2 1,1-1,2 1,2 0,-1 0,2-1,0 0,-1 1,0-2,-2 2,0-1,-1 0,-2 1,-1 0,-1-1,-4 0,-1 1,-4-2,-2 1,1-1,-1 1,1 1,1 0,2 1,2 0,-2 2,3 0,0 1,4-1,-1 1,2-1,3 1,0 0,3-1,0-2,0 0,0 0,-1-1,-2 0,-1 0,-1 0,-1-1,0 1,0 0,0-1,0 0,-2-1,-2 0,1 0,-3 0,1 0,-1 0,0 2,0 0,1 0,1 1,0 0,1 0,1 0,1 0,3 0,1 0,3 0,2 0,0-1,2 1,-2-2,0 0,-1 1,-1-2,-2 2,0-2,-2 2,-1 0,-1-1,0 1,-1-1,0 1,-2-2,-1 1,-2 1,-1-1,0 0,1 1,0 1,0 0,1 0,1 1,1 0,2-1,2 2,3-1,4 1,2 0,3 0,0-1,-3-2,1 0,-3 0,-1-1,-2 0,-1 0,0 0,-3 1,0-1,-1 0,0 1,-2-2,-2 1,-2-2,-3 0,0 0,-1 0,0 2,1-1,0 0,2 2,1 0,1 0,1 0,2 0,0 0,2 0,0 0,2 2,3-2,1 2,0-2,1 1,0-1,-1 0,0-1,-2 1,0-1,-2 0,0 0,0 0,-2 1,0-1,-2-1,-2-1,-3-1,1 1,-3 0,0 0,1 2,0 0,0 0,3 1,0 1,1-1,1 1,1 0,1-1,0 0,1 0,0 0,2 0,1 1,2 0,3 0,0-1,2 0,-1 0,0-1,-2 0,-1 0,-3 1,-1 0,-1 0,-1 0,-2-2,-1 1,-2 0,-3-1,1 1,-1 0,1 1,-1-1,2 1,0 1,1-1,0 2,2-2,1 1,2 0,-1-1,1 0,1 0,0 1,0-1,1 1,0-1,0 0,0 0,-1 0,-1 0,1 0,-1 0,0 0,-1-1,0 0,-1 1,-1 1,0-1,0 1,0 0,-1 0,1 0,1 1,-1 0,1 0,1-1,0 0,2 0,4 0,1 0,4 0,0-1,-2 0,-2 0,-1 0,-3 0,0 0,-2 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0"/>
    </inkml:context>
    <inkml:brush xml:id="br0">
      <inkml:brushProperty name="width" value="0.06667" units="cm"/>
      <inkml:brushProperty name="height" value="0.06667" units="cm"/>
      <inkml:brushProperty name="color" value="#FF9393"/>
      <inkml:brushProperty name="ignorePressure" value="1"/>
    </inkml:brush>
  </inkml:definitions>
  <inkml:trace contextRef="#ctx0" brushRef="#br0">15031 7423,'0'0,"0"0,0 0,0 0,0 0,0 0,0 0,0 0,0 0,0 0,0 0,0 0,0 0,0 0,0 0,0 0,0 0,0 0,0 0,0 0,0 0,0 0,0 0,0 0,0 0,0 0,0 0,0 0,0 0,1 0,5-2,6 1,3 0,10-1,5 1,7 0,4-1,-1 1,-2 0,-4 0,0 0,-7 0,-3-1,-5 2,-1-1,-3 0,-4 1,1 0,-1 0,-1 0,-1 0,0 0,1 0,-1 0,1 0,-2 0,0 0,-1 0,1 0,0 0,0 0,0 0,0 0,1 0,2 0,0-1,0 0,-1 1,1 0,1-1,0 1,-1-2,2 0,3 0,-2-1,-2 0,-2 0,1 0,0 0,-3 0,1-2,-1-2,1 0,-1-2,0-4,-1-3,-1 0,-1-4,-2 1,0-3,-3 2,-1 0,-1-1,-1 4,0 0,0 4,1 3,1 2,0 2,1 2,0 2,0 2,0 0,0 0,0 1,0 0,0-1,0 0,0 0,0 0,0 0,0 0,0 0,0 0,0 0,0 0,0 0,0 0,-2 1,-2 1,-1 1,0 1,1 0,0 0,1 2,1-2,-1 3,1 0,1 0,-1 0,0 0,0 0,0-1,1 0,0 2,-1-2,0 1,2-1,-1-1,0 0,1 0,-1 1,1 0,0 0,2 2,-1-2,1 0,0 0,2 2,2-1,1 2,5 1,2-1,3 0,3 3,2 0,2-3,3 1,0-1,2 0,0-2,-1-1,1-3,-2 1,-3-3,-3 0,0 0,-4-1,-1 0,-1-1,-4 1,1-1,-1 0,-1-1,-2 0,1 0,0-1,-1-1,1-2,0 0,0-2,0-1,1 0,0-5,0 0,-1-1,0-2,0-1,-3 2,1-3,-1 1,0 1,-2-3,1 3,0-2,-1 3,0 2,-1 1,-1 1,0 3,-1 3,-1 0,0 1,0 2,0 1,-1 2,1-1,0 1,0 1,0-1,-1 1,-1 2,0 1,-1 3,0 0,1 1,1 1,-1 1,3 0,1-1,0 1,1 1,1 0,0 0,0-2,1 1,1-2,2 1,1 0,2-3,3 4,2-1,3 0,1-2,0-1,1-2,0 2,2-1,-1-1,-2 0,-2 0,-4-2,-3 0,-4-2,-4 1,-1-1,-2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1"/>
    </inkml:context>
    <inkml:brush xml:id="br0">
      <inkml:brushProperty name="width" value="0.06667" units="cm"/>
      <inkml:brushProperty name="height" value="0.06667" units="cm"/>
      <inkml:brushProperty name="color" value="#FF9393"/>
      <inkml:brushProperty name="ignorePressure" value="1"/>
    </inkml:brush>
  </inkml:definitions>
  <inkml:trace contextRef="#ctx0" brushRef="#br0">12472 7489,'0'0,"0"0,0 0,0 0,0 0,0 0,0 0,0 0,0 0,0 0,0 0,0 0,0 0,0 0,0 0,0 0,0 0,0 0,0 0,0 0,0 0,0 0,0 0,0 0,0 0,0 0,0 0,0 0,0 0,0 0,0 0,0 0,0 0,0 0,0 0,0 0,0 0,0 0,0 0,0 0,0 0,0 0,0 0,0 0,0 0,0 0,0 0,0 0,0 0,0 0,-2 2,-2 0,-2 0,-4 2,-2 0,-5 3,-5 1,-3 0,-5 1,-2 0,0-3,1 2,2-2,2-1,2-1,2 1,0-1,2 0,0 0,0-1,0 1,1-2,1-1,2 1,2 1,2-1,1 0,2 0,-1-1,3 0,-2-1,2 0,0-1,2-2,-1 1,0-1,1 0,-1 0,0 0,2-2,-1 1,2 0,-1 1,1-1,1-1,1 1,1 1,1-1,0 0,0 0,0 2,0-2,0 0,3-1,3-2,4-1,4 0,1-1,0 3,-2-1,0 1,-3 2,-1 0,-3 2,-3 2,-2-1,0 1,-2 1,1-1,0 0,0 0,0 0,-1 0,1 0,0 0,0 0,0 0,0 0,0 0,2 2,1 0,-2 3,-2 2,-3 4,-5 7,-2 6,-1 2,-4 4,1 4,0-3,1 0,2-7,1 0,2-5,0 0,0-4,2 1,-1 0,0 0,0-3,0 3,0 0,0-4,1 3,0-1,0-2,-1-3,0 0,-1 1,1-1,-3-1,0 0,-5-1,-2-1,-2-1,-2-3,-2-4,-1-7,-2-3,0-10,1-5,3-3,3 2,2-2,6 4,2 1,4 4,2 0,2 4,2-3,2 4,-1 2,2 1,-1 1,1 1,1 1,0 2,2-2,0-1,2 1,1 0,-2 2,1 0,-1 0,0 2,-2 1,1 2,-3 1,-1 1,-1 1,-1 0,0 1,0-1,4 1,1 2,2 7,-2 7,-3 6,-4 9,-7 7,-13 7,-10 2,-11 2,-5-4,0-8,4-6,3-8,5-4,4-7,2 0,0-2,1-1,-2-3,1 0,-2-2,3 0,10-3,4 0,7-2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2"/>
    </inkml:context>
    <inkml:brush xml:id="br0">
      <inkml:brushProperty name="width" value="0.05292" units="cm"/>
      <inkml:brushProperty name="height" value="0.05292" units="cm"/>
      <inkml:brushProperty name="color" value="#E3008C"/>
      <inkml:brushProperty name="ignorePressure" value="1"/>
    </inkml:brush>
  </inkml:definitions>
  <inkml:trace contextRef="#ctx0" brushRef="#br0">5568 1832,'0'0,"0"0,0 0,0 0,0 0,0 0,0 0,0 0,0 0,0 0,0 0,0 0,0 0,0 0,0 0,0 0,0 0,0 0,0 0,1 1,0 1,1 2,1 1,0 1,0 1,1 1,-1 2,0 2,0-1,0-1,0 2,0 1,0-1,0-1,1 0,-2 0,1-2,-1-1,0-2,-1 0,0-2,0 0,-1-1,1 0,0 0,0-1,0 0,-1 0,1 0,0-1,-1 0,0 1,0-1,0 1,0-2,0 2,1 0,0-2,-1 1,0-1,0 0,1 0,-1 0,0 0,0 0,0 0,-1 0,1 0,0 0,0 0,1 2,1 1,-1 0,2-1,0-1,-1 0,1 1,2-2,0 0,2 1,2 0,2-1,1 0,2 0,1-1,0 0,-1 1,0-1,0 0,-1 0,0 0,1 0,0 0,0-1,2 1,3-1,-1 1,1-1,1 1,0-1,0 1,0 0,0 0,0-1,-2 0,2-1,-1 0,0 0,1-1,-2 1,1 0,-1 0,-1 1,-2 0,2 2,-2-1,0 1,1 0,0 0,2 0,1-1,1 1,0 0,0-1,-2 0,-2 0,-1 0,-3 0,-3 0,1 0,-3 0,-1 1,-1 0,0-1,-2 1,0 0,1 0,0 0,0 0,-2 0,2 0,0 0,0 0,0 0,0 0,0 0,0 0,-1 0,1 0,0 0,0 0,1 0,-2 0,1 0,-1 0,0 1,1-1,-1 0,0 0,-1 0,1 0,-1 0,-1 1,1 0,-2-1,0 0,1 0,1-1,0 0,-2 1,2 0,-2 0,0-1,0 1,0 0,0 0,2 0,0-1,1-1,0 1,-1-3,-1-1,1 0,-1-2,0 0,-1-1,0 1,0-1,0-1,0 0,-1 0,1 1,-1 2,1-1,0 0,0 1,0 0,-1-1,0 1,1 0,0 2,0-2,0 1,0 0,0 0,-1 0,1 0,0 0,-1 1,1 2,0-2,0 1,0 0,0 0,0 0,0 1,0 0,0 0,0 2,0-1,0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3"/>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15020 9522,'0'0,"0"0,0 0,0 0,0 0,0 0,0 0,0 0,0 0,0 0,0 0,0 0,0 0,0 0,0 0,0 0,0 0,0 0,0 0,0 0,0 0,0 0,0 0,0 0,0 0,0 0,0 0,0 0,0 0,0 0,0 0,0 0,0 0,0 0,0 0,0 0,0 0,0 3,0 3,0 4,0 1,0 4,0 3,0-2,0 3,0 0,0-3,0 1,0-2,0-2,0 2,0-1,0-1,0-1,0 1,0 0,0-2,0 1,-1 1,1 2,-1 0,2 0,-1 2,0-1,0 1,1 2,-1-2,0 4,0-1,0 0,1 0,0-3,0-2,0 0,0-4,-1-1,0 0,0-1,0 0,0-2,0 0,0-1,0-2,0 0,0-2,0-1,0-1,0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4"/>
    </inkml:context>
    <inkml:brush xml:id="br0">
      <inkml:brushProperty name="width" value="0.06667" units="cm"/>
      <inkml:brushProperty name="height" value="0.06667" units="cm"/>
      <inkml:brushProperty name="color" value="#262626"/>
      <inkml:brushProperty name="ignorePressure" value="1"/>
    </inkml:brush>
  </inkml:definitions>
  <inkml:trace contextRef="#ctx0" brushRef="#br0">13324 6988,'0'0,"0"0,0 0,0 0,0 0,0 0,0 0,0 0,0 0,0 0,0 0,0 0,0 0,0 0,0 0,0 0,0 0,0 0,-1 3,-3 5,-6 5,-6 4,-3 5,-3 0,-1 2,5-3,0 0,2-2,6-3,1 0,3 1,2-3,2 1,2 0,1-3,3 3,2 1,1 2,1 2,-1 0,2 1,0-1,-1-3,0-4,0-3,-1-1,6-1,5-2,4 0,8-1,2-1,2 0,4-2,-1-2,1-2,-1-2,-2-2,-3 1,-1-2,-4-1,0-2,-1-5,-2-5,-1-8,-2-2,-6-4,-5-2,-8-2,-9 0,-10-2,-9 1,-2 8,-2 6,2 6,0 7,4 7,0 3,8 3,4 0,4 1,5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5"/>
    </inkml:context>
    <inkml:brush xml:id="br0">
      <inkml:brushProperty name="width" value="0.06667" units="cm"/>
      <inkml:brushProperty name="height" value="0.06667" units="cm"/>
      <inkml:brushProperty name="color" value="#262626"/>
      <inkml:brushProperty name="ignorePressure" value="1"/>
    </inkml:brush>
  </inkml:definitions>
  <inkml:trace contextRef="#ctx0" brushRef="#br0">14367 6881,'0'0,"0"0,0 0,0 0,0 0,0 0,0 0,0 0,0 0,0 0,0 0,0 0,0 0,0 0,0 0,0 0,0 0,0 0,0 0,0 0,0 0,0 0,0 0,0 0,0 0,0 0,-2 1,-2 1,-2 2,-3 1,0 2,-1 2,-1-1,-2 4,1-1,1 3,-1 2,0 0,-2 4,1 1,-3-1,-2 1,2-2,-1 1,0 0,4-5,-1 2,2-1,1-5,3 2,3-1,-2-1,3-2,0 1,1 1,1-1,1 0,0 0,2-1,0 2,0 3,2-1,0 2,-1 1,2 0,-1-3,0-1,0 1,-2-3,1-1,1-2,0 0,1-1,2 0,2 0,2-1,3 1,7-1,6 1,2-1,4-1,2-1,-2-1,1-1,0-1,-5 0,-2 0,-4-2,-1 1,-4 0,0-2,-1 0,-3-1,3-3,0 2,-1-3,1-2,2-4,-2-3,4-10,-1-9,1-8,-1-5,-4 0,-5 2,-5 3,-5 5,-6 7,-3 4,-6 3,-3 2,-1 4,-3-1,-2 4,0 1,-1 0,1 3,2 4,1-1,2 2,5 3,5 1,2 1,4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6"/>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13469 8300,'0'0,"0"0,0 0,0 0,0 0,0 0,0 0,0 0,0 0,0 0,0 0,0 0,0 0,0 0,0 0,0 0,0 0,0 0,0 0,0 0,0 0,0 0,0 0,0 0,0 0,0 0,1 2,2 4,2 9,3 6,0 11,4 8,1 7,0 2,-1 0,-2-5,1-7,0-4,-2-7,-2-4,-3-7,0-1,0-2,-1-3,0-2,0 1,-1-3,-1-1,0 0,-1-2,0-2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7"/>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14283 8294,'0'0,"0"0,0 0,0 0,0 0,0 0,0 0,0 0,0 0,0 0,0 0,0 0,0 0,0 0,0 0,0 0,1 3,3 5,6 13,6 18,8 13,2 9,4 3,-3-3,0-7,-2-7,-4-7,-3-8,-3-9,-3-2,-4-7,-2-4,-2-4,-2-2,-2-4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8"/>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13611 10788,'0'0,"0"0,0 0,0 0,0 0,0 0,0 0,0 0,0 0,0 0,0 0,0 0,0 0,0 0,0 0,0 0,0 0,0 0,0 0,0 0,0 0,0 0,0 0,0 0,1 1,2 5,3 8,3 10,4 16,2 13,2 4,0-2,-5-3,2-6,-2-7,-3-4,-4-9,3-2,-2-4,1 0,-2-2,1-2,-2 1,0 0,-1-4,0 0,0-1,0-1,0-1,0-2,-1 0,0 0,0 0,0-2,0 1,1-1,-1 0,0-1,0-1,0 0,-1 1,0-1,1 0,-1 0,1 0,0 0,1 0,-2-1,2 1,0-1,-1 0,0 0,-1 0,0-1,0 0,0-2,-1 0,0 1,0-2,0 1,0 0,0 0,0 0,0 4,0 2,-5 1,-7 0,-8 2,-6-3,-4 1,-1 1,-1-2,2 0,4-1,1-2,5 1,2 1,3-2,5 0,-1-1,3 0,0-1,2 1,1-1,-1 0,1-1,0 0,2 0,1 0,2 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9"/>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14939 10796,'0'0,"0"0,0 0,0 0,0 0,0 0,0 0,0 0,0 0,0 0,0 0,0 0,0 0,0 0,0 0,0 0,0 0,0 0,0 0,0 0,0 0,0 0,0 0,0 0,0 0,0 0,0 0,0 0,0 0,0 0,0 0,0 0,0 0,0 0,0 0,0 0,0 0,0 0,0 0,0 0,0 0,0 0,-1 3,-1 5,-3 4,-1 5,-1 8,-1 3,-2 9,2 9,4 3,-2 3,2-2,1-5,0-6,2-6,0-4,-1-4,1-2,0-2,1 2,0 0,-1 4,2-2,1 2,-1-2,0 0,0-5,0-1,-1-3,0-4,0-1,0-2,0-1,0-1,0-2,0 1,0-1,0-1,0 0,0 0,0 0,2 0,-1 1,1-1,1 0,1-1,2 1,2 1,7 0,6 0,4 0,5 1,5-1,2-1,6-1,3-1,0 0,-1-2,-3 1,-4 0,-6 1,-4 1,-5-1,-4 1,-4 0,-3-1,-1 0,-1 0,-1 0,-1-1,-3-1,1 0,-4 0,0 0,-2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2/16/2017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3342712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www.microsoft.com/cognitive-services/en-us/speech-api" TargetMode="External"/><Relationship Id="rId13" Type="http://schemas.openxmlformats.org/officeDocument/2006/relationships/hyperlink" Target="https://www.microsoft.com/cognitive-services/en-us/linguistic-analysis-api" TargetMode="External"/><Relationship Id="rId18" Type="http://schemas.openxmlformats.org/officeDocument/2006/relationships/hyperlink" Target="https://www.microsoft.com/cognitive-services/en-us/entity-linking-intelligence-service" TargetMode="External"/><Relationship Id="rId26" Type="http://schemas.openxmlformats.org/officeDocument/2006/relationships/hyperlink" Target="https://www.microsoft.com/cognitive-services/en-us/bing-web-search-api" TargetMode="External"/><Relationship Id="rId3" Type="http://schemas.openxmlformats.org/officeDocument/2006/relationships/hyperlink" Target="https://www.microsoft.com/cognitive-services/en-us/computer-vision-api" TargetMode="External"/><Relationship Id="rId21" Type="http://schemas.openxmlformats.org/officeDocument/2006/relationships/hyperlink" Target="https://www.microsoft.com/cognitive-services/en-us/recommendations-api" TargetMode="External"/><Relationship Id="rId7" Type="http://schemas.openxmlformats.org/officeDocument/2006/relationships/hyperlink" Target="https://www.microsoft.com/cognitive-services/en-us/video-api" TargetMode="External"/><Relationship Id="rId12" Type="http://schemas.openxmlformats.org/officeDocument/2006/relationships/hyperlink" Target="https://www.microsoft.com/cognitive-services/en-us/language-understanding-intelligent-service-luis" TargetMode="External"/><Relationship Id="rId17" Type="http://schemas.openxmlformats.org/officeDocument/2006/relationships/hyperlink" Target="https://www.microsoft.com/cognitive-services/en-us/academic-knowledge-api" TargetMode="External"/><Relationship Id="rId25" Type="http://schemas.openxmlformats.org/officeDocument/2006/relationships/hyperlink" Target="https://www.microsoft.com/cognitive-services/en-us/bing-video-search-api" TargetMode="External"/><Relationship Id="rId2" Type="http://schemas.openxmlformats.org/officeDocument/2006/relationships/slide" Target="../slides/slide21.xml"/><Relationship Id="rId16" Type="http://schemas.openxmlformats.org/officeDocument/2006/relationships/hyperlink" Target="https://www.microsoft.com/cognitive-services/en-us/web-language-model-api" TargetMode="External"/><Relationship Id="rId20" Type="http://schemas.openxmlformats.org/officeDocument/2006/relationships/hyperlink" Target="https://www.microsoft.com/cognitive-services/en-us/qnamaker" TargetMode="External"/><Relationship Id="rId1" Type="http://schemas.openxmlformats.org/officeDocument/2006/relationships/notesMaster" Target="../notesMasters/notesMaster1.xml"/><Relationship Id="rId6" Type="http://schemas.openxmlformats.org/officeDocument/2006/relationships/hyperlink" Target="https://www.microsoft.com/cognitive-services/en-us/face-api" TargetMode="External"/><Relationship Id="rId11" Type="http://schemas.openxmlformats.org/officeDocument/2006/relationships/hyperlink" Target="https://www.microsoft.com/cognitive-services/en-us/bing-spell-check-api" TargetMode="External"/><Relationship Id="rId24" Type="http://schemas.openxmlformats.org/officeDocument/2006/relationships/hyperlink" Target="https://www.microsoft.com/cognitive-services/en-us/bing-news-search-api" TargetMode="External"/><Relationship Id="rId5" Type="http://schemas.openxmlformats.org/officeDocument/2006/relationships/hyperlink" Target="https://www.microsoft.com/cognitive-services/en-us/emotion-api" TargetMode="External"/><Relationship Id="rId15" Type="http://schemas.openxmlformats.org/officeDocument/2006/relationships/hyperlink" Target="https://www.microsoft.com/cognitive-services/en-us/translator-api" TargetMode="External"/><Relationship Id="rId23" Type="http://schemas.openxmlformats.org/officeDocument/2006/relationships/hyperlink" Target="https://www.microsoft.com/cognitive-services/en-us/bing-image-search-api" TargetMode="External"/><Relationship Id="rId10" Type="http://schemas.openxmlformats.org/officeDocument/2006/relationships/hyperlink" Target="https://www.microsoft.com/cognitive-services/en-us/speaker-recognition-api" TargetMode="External"/><Relationship Id="rId19" Type="http://schemas.openxmlformats.org/officeDocument/2006/relationships/hyperlink" Target="https://www.microsoft.com/cognitive-services/en-us/knowledge-exploration-service" TargetMode="External"/><Relationship Id="rId4" Type="http://schemas.openxmlformats.org/officeDocument/2006/relationships/hyperlink" Target="https://www.microsoft.com/cognitive-services/en-us/content-moderator" TargetMode="External"/><Relationship Id="rId9" Type="http://schemas.openxmlformats.org/officeDocument/2006/relationships/hyperlink" Target="https://www.microsoft.com/cognitive-services/en-us/custom-recognition-intelligent-service-cris" TargetMode="External"/><Relationship Id="rId14" Type="http://schemas.openxmlformats.org/officeDocument/2006/relationships/hyperlink" Target="https://www.microsoft.com/cognitive-services/en-us/text-analytics-api" TargetMode="External"/><Relationship Id="rId22" Type="http://schemas.openxmlformats.org/officeDocument/2006/relationships/hyperlink" Target="https://www.microsoft.com/cognitive-services/en-us/bing-autosuggest-api"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microsoft.com/en-us/Moderator/solution"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a:t>
            </a:fld>
            <a:endParaRPr lang="en-US"/>
          </a:p>
        </p:txBody>
      </p:sp>
    </p:spTree>
    <p:extLst>
      <p:ext uri="{BB962C8B-B14F-4D97-AF65-F5344CB8AC3E}">
        <p14:creationId xmlns:p14="http://schemas.microsoft.com/office/powerpoint/2010/main" val="1618795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Cortana Intelligence is Microsoft’s fully managed </a:t>
            </a:r>
            <a:r>
              <a:rPr lang="en-US" sz="1200" b="1" kern="1200" dirty="0">
                <a:solidFill>
                  <a:schemeClr val="tx1"/>
                </a:solidFill>
                <a:effectLst/>
                <a:latin typeface="+mn-lt"/>
                <a:ea typeface="+mn-ea"/>
                <a:cs typeface="+mn-cs"/>
              </a:rPr>
              <a:t>intelligent, big data and advanced analytics</a:t>
            </a:r>
            <a:r>
              <a:rPr lang="en-US" sz="1200" kern="1200" dirty="0">
                <a:solidFill>
                  <a:schemeClr val="tx1"/>
                </a:solidFill>
                <a:effectLst/>
                <a:latin typeface="+mn-lt"/>
                <a:ea typeface="+mn-ea"/>
                <a:cs typeface="+mn-cs"/>
              </a:rPr>
              <a:t> offering in the cloud,</a:t>
            </a:r>
            <a:r>
              <a:rPr lang="en-US" sz="1200" kern="1200" baseline="0" dirty="0">
                <a:solidFill>
                  <a:schemeClr val="tx1"/>
                </a:solidFill>
                <a:effectLst/>
                <a:latin typeface="+mn-lt"/>
                <a:ea typeface="+mn-ea"/>
                <a:cs typeface="+mn-cs"/>
              </a:rPr>
              <a:t> designed to help </a:t>
            </a:r>
            <a:r>
              <a:rPr lang="en-US" sz="1200" dirty="0">
                <a:gradFill>
                  <a:gsLst>
                    <a:gs pos="0">
                      <a:srgbClr val="FFFFFF"/>
                    </a:gs>
                    <a:gs pos="100000">
                      <a:srgbClr val="FFFFFF"/>
                    </a:gs>
                  </a:gsLst>
                  <a:lin ang="5400000" scaled="0"/>
                </a:gradFill>
                <a:latin typeface="+mn-lt"/>
              </a:rPr>
              <a:t>you </a:t>
            </a:r>
            <a:r>
              <a:rPr lang="en-US" sz="1200" b="1" dirty="0">
                <a:gradFill>
                  <a:gsLst>
                    <a:gs pos="0">
                      <a:srgbClr val="FFFFFF"/>
                    </a:gs>
                    <a:gs pos="100000">
                      <a:srgbClr val="FFFFFF"/>
                    </a:gs>
                  </a:gsLst>
                  <a:lin ang="5400000" scaled="0"/>
                </a:gradFill>
                <a:latin typeface="+mn-lt"/>
              </a:rPr>
              <a:t>transform your data into intelligent action.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a comprehensive suite that brings together technologies throughout Microsoft.</a:t>
            </a:r>
            <a:r>
              <a:rPr lang="en-US" sz="1200" kern="1200" baseline="0" dirty="0">
                <a:solidFill>
                  <a:schemeClr val="tx1"/>
                </a:solidFill>
                <a:effectLst/>
                <a:latin typeface="+mn-lt"/>
                <a:ea typeface="+mn-ea"/>
                <a:cs typeface="+mn-cs"/>
              </a:rPr>
              <a:t> It </a:t>
            </a:r>
            <a:r>
              <a:rPr lang="en-US" sz="1200" kern="1200" dirty="0">
                <a:solidFill>
                  <a:schemeClr val="tx1"/>
                </a:solidFill>
                <a:effectLst/>
                <a:latin typeface="+mn-lt"/>
                <a:ea typeface="+mn-ea"/>
                <a:cs typeface="+mn-cs"/>
              </a:rPr>
              <a:t>provides fast and flexible deployment,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 simple monthly subscription to reduce time and cost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challenges</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Cortana Intelligence enables customers to benefit from Microsoft’s investment in the intelligent cloud and advanced analytics, spanning our leading cloud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platform with easy to use tools and services that integrate with existing infrastructure and enable enterprises to extend business solutions as their needs grow over time.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integration with Cortana, Microsoft’s personal digital assistant,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goal of helping enterprise customers make better, faster decisions to accelerate their speed of business.</a:t>
            </a:r>
          </a:p>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11</a:t>
            </a:fld>
            <a:endParaRPr lang="en-US"/>
          </a:p>
        </p:txBody>
      </p:sp>
    </p:spTree>
    <p:extLst>
      <p:ext uri="{BB962C8B-B14F-4D97-AF65-F5344CB8AC3E}">
        <p14:creationId xmlns:p14="http://schemas.microsoft.com/office/powerpoint/2010/main" val="313322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We’re going to detail the Intelligence layer, more specifically</a:t>
            </a:r>
            <a:r>
              <a:rPr lang="en-US" sz="900" kern="1200" baseline="0" dirty="0">
                <a:solidFill>
                  <a:schemeClr val="tx1"/>
                </a:solidFill>
                <a:effectLst/>
                <a:latin typeface="+mn-lt"/>
                <a:ea typeface="+mn-ea"/>
                <a:cs typeface="+mn-cs"/>
              </a:rPr>
              <a:t> the Microsoft Cognitive Services. </a:t>
            </a:r>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6896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mn-lt"/>
              </a:rPr>
              <a:t>What are Cognitive Services? </a:t>
            </a:r>
            <a:r>
              <a:rPr lang="en-US" sz="1000" dirty="0">
                <a:latin typeface="+mn-lt"/>
              </a:rPr>
              <a:t>Microsoft Cognitive Services are a new collection of intelligence and knowledge APIs that enable developers to ultimately build smarter apps. </a:t>
            </a:r>
          </a:p>
          <a:p>
            <a:r>
              <a:rPr lang="en-US" sz="1000" kern="1200" dirty="0">
                <a:solidFill>
                  <a:schemeClr val="tx1"/>
                </a:solidFill>
                <a:effectLst/>
                <a:latin typeface="+mn-lt"/>
                <a:ea typeface="+mn-ea"/>
                <a:cs typeface="+mn-cs"/>
              </a:rPr>
              <a:t>So, what are Cognitive Services?  Cognitive Services are a collection of artificial intelligence APIs, and we believe in </a:t>
            </a:r>
            <a:r>
              <a:rPr lang="en-US" sz="1000" i="1" kern="1200" dirty="0">
                <a:solidFill>
                  <a:schemeClr val="tx1"/>
                </a:solidFill>
                <a:effectLst/>
                <a:latin typeface="+mn-lt"/>
                <a:ea typeface="+mn-ea"/>
                <a:cs typeface="+mn-cs"/>
              </a:rPr>
              <a:t>democratizing</a:t>
            </a:r>
            <a:r>
              <a:rPr lang="en-US" sz="1000" kern="1200" dirty="0">
                <a:solidFill>
                  <a:schemeClr val="tx1"/>
                </a:solidFill>
                <a:effectLst/>
                <a:latin typeface="+mn-lt"/>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technology used in our APIs is the same technology that powers our products today.  And so, when you think of things like the Bing search APIs, it's the same technology from Bing.</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Today I’m going to talk with you about the entire collection spanning vision, speech, language, knowledge, and search.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other things that I want to point out is that you can get started for free with all of the APIs, but we do have pricing available for a number of them, which are in public preview on Azure.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other piece is the developer resources.  So, all of our documentation is on the website and actually in GitHub as well, so we do welcome community submissions.  We have a set of SDKs that are also available on GitHub where we welcome pull requests and post everything on there.  The SDKs vary from API to API, but they are all included in this one repository for people to see.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And then we have three different communities that we support. We have our MSDN forums, our Stack Overflow, and we have User Voice that we use for feedback requests.  </a:t>
            </a:r>
          </a:p>
          <a:p>
            <a:r>
              <a:rPr lang="en-US" sz="1000" kern="1200" dirty="0">
                <a:solidFill>
                  <a:schemeClr val="tx1"/>
                </a:solidFill>
                <a:effectLst/>
                <a:latin typeface="+mn-lt"/>
                <a:ea typeface="+mn-ea"/>
                <a:cs typeface="+mn-cs"/>
              </a:rPr>
              <a:t> </a:t>
            </a:r>
          </a:p>
          <a:p>
            <a:endParaRPr lang="en-US" sz="1000" dirty="0">
              <a:latin typeface="+mn-l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2/16/2017 5:00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513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At Microsoft, we’ve been offering APIs for a very long time across the company.  In delivering Microsoft Cognitive Services API, we started with 4 last year at</a:t>
            </a:r>
            <a:r>
              <a:rPr lang="en-US" sz="1000" baseline="0" dirty="0">
                <a:latin typeface="+mn-lt"/>
              </a:rPr>
              <a:t> /build (2015); ad</a:t>
            </a:r>
            <a:r>
              <a:rPr lang="en-US" sz="1000" dirty="0">
                <a:latin typeface="+mn-lt"/>
              </a:rPr>
              <a:t>ded 7 more last December, and today we have 24 APIs in our</a:t>
            </a:r>
            <a:r>
              <a:rPr lang="en-US" sz="1000" baseline="0" dirty="0">
                <a:latin typeface="+mn-lt"/>
              </a:rPr>
              <a:t> collection</a:t>
            </a:r>
            <a:r>
              <a:rPr lang="en-US" sz="1000" dirty="0">
                <a:latin typeface="+mn-lt"/>
              </a:rPr>
              <a:t>.</a:t>
            </a:r>
          </a:p>
          <a:p>
            <a:r>
              <a:rPr lang="en-US" sz="1000" dirty="0">
                <a:latin typeface="+mn-lt"/>
              </a:rPr>
              <a:t>     </a:t>
            </a:r>
          </a:p>
          <a:p>
            <a:r>
              <a:rPr lang="en-US" sz="1000" dirty="0">
                <a:latin typeface="+mn-lt"/>
              </a:rPr>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sz="1000" dirty="0">
              <a:latin typeface="+mn-lt"/>
            </a:endParaRPr>
          </a:p>
          <a:p>
            <a:r>
              <a:rPr lang="en-US" sz="1000" baseline="0" dirty="0">
                <a:latin typeface="+mn-lt"/>
              </a:rPr>
              <a:t>These APIs are p</a:t>
            </a:r>
            <a:r>
              <a:rPr lang="en-US" sz="1000" dirty="0">
                <a:latin typeface="+mn-lt"/>
              </a:rPr>
              <a:t>owered by Microsoft Azure.  </a:t>
            </a:r>
          </a:p>
          <a:p>
            <a:endParaRPr lang="en-US" sz="1000" dirty="0">
              <a:latin typeface="+mn-lt"/>
            </a:endParaRPr>
          </a:p>
          <a:p>
            <a:r>
              <a:rPr lang="en-US" sz="1000" dirty="0">
                <a:latin typeface="+mn-lt"/>
              </a:rPr>
              <a:t>Developers and businesses can use this suite of services and tools to create apps that learn about our world and interact with people and customers in personalized, intelligent ways.   </a:t>
            </a:r>
          </a:p>
          <a:p>
            <a:endParaRPr lang="en-US" sz="1000" dirty="0">
              <a:latin typeface="+mn-l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6998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t>Why choose these APIs?</a:t>
            </a:r>
            <a:r>
              <a:rPr lang="en-US" sz="1000" b="1" baseline="0" dirty="0"/>
              <a:t> </a:t>
            </a:r>
            <a:r>
              <a:rPr lang="en-US" sz="1000" baseline="0" dirty="0"/>
              <a:t>They </a:t>
            </a:r>
            <a:r>
              <a:rPr lang="en-US" sz="1000" dirty="0"/>
              <a:t>work, and it’s easy. </a:t>
            </a:r>
          </a:p>
          <a:p>
            <a:endParaRPr lang="en-US" sz="1000" dirty="0"/>
          </a:p>
          <a:p>
            <a:r>
              <a:rPr lang="en-US" sz="1000" b="0" dirty="0"/>
              <a:t>Easy:  T</a:t>
            </a:r>
            <a:r>
              <a:rPr lang="en-US" sz="10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000" dirty="0"/>
          </a:p>
          <a:p>
            <a:r>
              <a:rPr lang="en-US" sz="1000" b="0" dirty="0"/>
              <a:t>Flexible:  </a:t>
            </a:r>
            <a:r>
              <a:rPr lang="en-US" sz="1000" dirty="0"/>
              <a:t>We’ve got a breadth of intelligence and knowledge APIs so developers will be able to find what intelligence feature they need; and importantly, they all work on whatever language, framework, or platform developers choose. So, </a:t>
            </a:r>
            <a:r>
              <a:rPr lang="en-US" sz="1000" dirty="0" err="1"/>
              <a:t>devs</a:t>
            </a:r>
            <a:r>
              <a:rPr lang="en-US" sz="1000" dirty="0"/>
              <a:t> can integrated into their apps—iOS, Android, Windows—using their own tools they know and love (such as python or node.js, etc.).</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t>Tested:</a:t>
            </a:r>
            <a:r>
              <a:rPr lang="en-US" sz="1000" b="0" baseline="0" dirty="0"/>
              <a:t> </a:t>
            </a:r>
            <a:r>
              <a:rPr lang="en-US" sz="1000" b="0" dirty="0"/>
              <a:t>Tap into </a:t>
            </a:r>
            <a:r>
              <a:rPr lang="en-US" sz="10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000" baseline="0" dirty="0"/>
              <a:t> and Skype</a:t>
            </a:r>
            <a:r>
              <a:rPr lang="en-US" sz="10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2/16/2017 5:00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682000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b="1" baseline="0" dirty="0">
                <a:latin typeface="+mn-lt"/>
              </a:rPr>
              <a:t>Vision</a:t>
            </a:r>
          </a:p>
          <a:p>
            <a:pPr marL="0" lvl="0" indent="0">
              <a:buFont typeface="Arial" panose="020B0604020202020204" pitchFamily="34" charset="0"/>
              <a:buNone/>
            </a:pPr>
            <a:endParaRPr lang="en-US" sz="1000" b="1" baseline="0" dirty="0">
              <a:latin typeface="+mn-lt"/>
            </a:endParaRPr>
          </a:p>
          <a:p>
            <a:pPr marL="0" lvl="0" indent="0">
              <a:buFont typeface="Arial" panose="020B0604020202020204" pitchFamily="34" charset="0"/>
              <a:buNone/>
            </a:pPr>
            <a:r>
              <a:rPr lang="en-US" sz="1000" b="1" baseline="0" dirty="0">
                <a:latin typeface="+mn-lt"/>
              </a:rPr>
              <a:t>Computer Vision API: </a:t>
            </a:r>
            <a:r>
              <a:rPr lang="en-US" sz="1000" baseline="0" dirty="0">
                <a:latin typeface="+mn-lt"/>
              </a:rPr>
              <a:t>as a free trial on the website microsoft.com/cognitive. There are also SDKs and Samples available on GitHub or through </a:t>
            </a:r>
            <a:r>
              <a:rPr lang="en-US" sz="1000" baseline="0" dirty="0" err="1">
                <a:latin typeface="+mn-lt"/>
              </a:rPr>
              <a:t>NuGet</a:t>
            </a:r>
            <a:r>
              <a:rPr lang="en-US" sz="1000" baseline="0" dirty="0">
                <a:latin typeface="+mn-lt"/>
              </a:rPr>
              <a:t>, Maven, and </a:t>
            </a:r>
            <a:r>
              <a:rPr lang="en-US" sz="1000" baseline="0" dirty="0" err="1">
                <a:latin typeface="+mn-lt"/>
              </a:rPr>
              <a:t>Cocoapods</a:t>
            </a:r>
            <a:r>
              <a:rPr lang="en-US" sz="1000" baseline="0" dirty="0">
                <a:latin typeface="+mn-lt"/>
              </a:rPr>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0" i="0" u="none" strike="noStrike" kern="1200" dirty="0">
                <a:solidFill>
                  <a:schemeClr val="tx1"/>
                </a:solidFill>
                <a:effectLst/>
                <a:latin typeface="+mn-lt"/>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sz="1000" dirty="0">
                <a:latin typeface="+mn-lt"/>
              </a:rPr>
              <a:t>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1" baseline="0" dirty="0">
                <a:latin typeface="+mn-lt"/>
              </a:rPr>
              <a:t>Face API: </a:t>
            </a:r>
            <a:r>
              <a:rPr lang="en-US" sz="1000" b="0" i="0" u="none" strike="noStrike" kern="1200" dirty="0">
                <a:solidFill>
                  <a:schemeClr val="tx1"/>
                </a:solidFill>
                <a:effectLst/>
                <a:latin typeface="+mn-lt"/>
                <a:ea typeface="+mn-ea"/>
                <a:cs typeface="+mn-cs"/>
              </a:rPr>
              <a:t>Some potential uses for this technology include facial login, photo tagging, and home monitoring.</a:t>
            </a:r>
            <a:r>
              <a:rPr lang="en-US" sz="1000" b="0" i="0" u="none" strike="noStrike" kern="1200" baseline="0" dirty="0">
                <a:solidFill>
                  <a:schemeClr val="tx1"/>
                </a:solidFill>
                <a:effectLst/>
                <a:latin typeface="+mn-lt"/>
                <a:ea typeface="+mn-ea"/>
                <a:cs typeface="+mn-cs"/>
              </a:rPr>
              <a:t>  Or attribute detection to know age, gender, facial hair, etc.</a:t>
            </a: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endParaRPr lang="en-US" sz="1000" b="0" i="0" u="none" strike="noStrike" kern="1200" baseline="0" dirty="0">
              <a:solidFill>
                <a:schemeClr val="tx1"/>
              </a:solidFill>
              <a:effectLst/>
              <a:latin typeface="+mn-lt"/>
              <a:ea typeface="+mn-ea"/>
              <a:cs typeface="+mn-cs"/>
            </a:endParaRPr>
          </a:p>
          <a:p>
            <a:pPr marL="0" lvl="0" indent="0">
              <a:buFont typeface="Arial" panose="020B0604020202020204" pitchFamily="34" charset="0"/>
              <a:buNone/>
            </a:pPr>
            <a:r>
              <a:rPr lang="en-US" sz="1000" b="1" i="0" u="none" strike="noStrike" kern="1200" baseline="0" dirty="0">
                <a:solidFill>
                  <a:schemeClr val="tx1"/>
                </a:solidFill>
                <a:effectLst/>
                <a:latin typeface="+mn-lt"/>
                <a:ea typeface="+mn-ea"/>
                <a:cs typeface="+mn-cs"/>
              </a:rPr>
              <a:t>Emotion API: </a:t>
            </a:r>
            <a:r>
              <a:rPr lang="en-US" sz="1000" baseline="0" dirty="0">
                <a:latin typeface="+mn-lt"/>
              </a:rPr>
              <a:t>is available in the Azure marketplace, as a free trial on the website microsoft.com/cognitive. </a:t>
            </a:r>
            <a:r>
              <a:rPr lang="en-US" sz="1000" strike="noStrike" baseline="0" dirty="0">
                <a:latin typeface="+mn-lt"/>
              </a:rPr>
              <a:t>See Computer Vision description.</a:t>
            </a:r>
          </a:p>
          <a:p>
            <a:pPr marL="0" lvl="0" indent="0">
              <a:buFont typeface="Arial" panose="020B0604020202020204" pitchFamily="34" charset="0"/>
              <a:buNone/>
            </a:pPr>
            <a:endParaRPr lang="en-US" sz="1000" b="0" i="0" u="none" strike="sngStrike" kern="1200" baseline="0" dirty="0">
              <a:solidFill>
                <a:schemeClr val="tx1"/>
              </a:solidFill>
              <a:effectLst/>
              <a:latin typeface="+mn-lt"/>
              <a:ea typeface="+mn-ea"/>
              <a:cs typeface="+mn-cs"/>
            </a:endParaRPr>
          </a:p>
          <a:p>
            <a:pPr marL="0" lvl="0" indent="0">
              <a:buFont typeface="Arial" panose="020B0604020202020204" pitchFamily="34" charset="0"/>
              <a:buNone/>
            </a:pPr>
            <a:r>
              <a:rPr lang="en-US" sz="1000" b="0" i="0" u="none" strike="noStrike" kern="1200" baseline="0" dirty="0">
                <a:solidFill>
                  <a:schemeClr val="tx1"/>
                </a:solidFill>
                <a:effectLst/>
                <a:latin typeface="+mn-lt"/>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1000" b="0" i="0" u="none" strike="noStrike" kern="1200" baseline="0" dirty="0" err="1">
                <a:solidFill>
                  <a:schemeClr val="tx1"/>
                </a:solidFill>
                <a:effectLst/>
                <a:latin typeface="+mn-lt"/>
                <a:ea typeface="+mn-ea"/>
                <a:cs typeface="+mn-cs"/>
              </a:rPr>
              <a:t>tv</a:t>
            </a:r>
            <a:r>
              <a:rPr lang="en-US" sz="1000" b="0" i="0" u="none" strike="noStrike" kern="1200" baseline="0" dirty="0">
                <a:solidFill>
                  <a:schemeClr val="tx1"/>
                </a:solidFill>
                <a:effectLst/>
                <a:latin typeface="+mn-lt"/>
                <a:ea typeface="+mn-ea"/>
                <a:cs typeface="+mn-cs"/>
              </a:rPr>
              <a:t> studio wants to track responses to a pilot. </a:t>
            </a:r>
          </a:p>
          <a:p>
            <a:pPr marL="0" lvl="0" indent="0">
              <a:buFont typeface="Arial" panose="020B0604020202020204" pitchFamily="34" charset="0"/>
              <a:buNone/>
            </a:pPr>
            <a:endParaRPr lang="en-US" sz="1000" baseline="0" dirty="0">
              <a:latin typeface="+mn-lt"/>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i="0" u="none" strike="noStrike" kern="1200" dirty="0">
                <a:solidFill>
                  <a:schemeClr val="tx1"/>
                </a:solidFill>
                <a:effectLst/>
                <a:latin typeface="+mn-lt"/>
                <a:ea typeface="+mn-ea"/>
                <a:cs typeface="+mn-cs"/>
              </a:rPr>
              <a:t>Video API: </a:t>
            </a:r>
            <a:r>
              <a:rPr lang="en-US" sz="1000" baseline="0" dirty="0">
                <a:latin typeface="+mn-lt"/>
              </a:rPr>
              <a:t>as a free trial on the website microsoft.com/cognitive.</a:t>
            </a:r>
            <a:r>
              <a:rPr lang="en-US" sz="1000" strike="noStrike" baseline="0" dirty="0">
                <a:latin typeface="+mn-lt"/>
              </a:rPr>
              <a:t>  See Computer Vision description.</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aseline="0" dirty="0">
                <a:latin typeface="+mn-lt"/>
              </a:rPr>
              <a:t>It</a:t>
            </a:r>
            <a:r>
              <a:rPr lang="en-US" sz="1000" b="1" i="0" u="none" strike="noStrike" kern="1200" dirty="0">
                <a:solidFill>
                  <a:schemeClr val="tx1"/>
                </a:solidFill>
                <a:effectLst/>
                <a:latin typeface="+mn-lt"/>
                <a:ea typeface="+mn-ea"/>
                <a:cs typeface="+mn-cs"/>
              </a:rPr>
              <a:t> </a:t>
            </a:r>
            <a:r>
              <a:rPr lang="en-US" sz="1000" b="0" i="0" u="none" strike="noStrike" kern="1200" dirty="0">
                <a:solidFill>
                  <a:schemeClr val="tx1"/>
                </a:solidFill>
                <a:effectLst/>
                <a:latin typeface="+mn-lt"/>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sz="1000" dirty="0">
                <a:latin typeface="+mn-lt"/>
              </a:rPr>
              <a:t> Use cases:</a:t>
            </a:r>
            <a:r>
              <a:rPr lang="en-US" sz="1000" baseline="0" dirty="0">
                <a:latin typeface="+mn-lt"/>
              </a:rPr>
              <a:t> </a:t>
            </a:r>
            <a:r>
              <a:rPr lang="en-US" sz="1000" b="0" i="0" u="none" strike="noStrike" kern="1200" dirty="0">
                <a:solidFill>
                  <a:schemeClr val="tx1"/>
                </a:solidFill>
                <a:effectLst/>
                <a:latin typeface="+mn-lt"/>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sz="1000" dirty="0">
                <a:latin typeface="+mn-lt"/>
              </a:rPr>
              <a:t> </a:t>
            </a:r>
            <a:r>
              <a:rPr lang="en-US" sz="1000" b="0" i="0" u="none" strike="noStrike" kern="1200" dirty="0">
                <a:solidFill>
                  <a:schemeClr val="tx1"/>
                </a:solidFill>
                <a:effectLst/>
                <a:latin typeface="+mn-lt"/>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sz="1000" dirty="0">
                <a:latin typeface="+mn-lt"/>
              </a:rPr>
              <a:t>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1" baseline="0" dirty="0">
                <a:latin typeface="+mn-lt"/>
              </a:rPr>
              <a:t>Content Moderator:  With content moderator, perform automated image, text and video moderation.</a:t>
            </a:r>
          </a:p>
          <a:p>
            <a:r>
              <a:rPr lang="en-US" sz="1000" b="1" dirty="0">
                <a:latin typeface="+mn-lt"/>
              </a:rPr>
              <a:t>Image Moderation</a:t>
            </a:r>
          </a:p>
          <a:p>
            <a:r>
              <a:rPr lang="en-US" sz="1000" dirty="0">
                <a:effectLst/>
                <a:latin typeface="+mn-lt"/>
              </a:rPr>
              <a:t>Automatically evaluate images for offensive and unwanted content across differing file types—including altered images. Content Moderator includes optical character recognition (OCR) and face detection to improve the chances of detecting unwanted or exploitive content and implements fuzzy matching against custom blacklists and whitelists. </a:t>
            </a:r>
          </a:p>
          <a:p>
            <a:r>
              <a:rPr lang="en-US" sz="1000" b="1" dirty="0">
                <a:latin typeface="+mn-lt"/>
              </a:rPr>
              <a:t>Text Moderation</a:t>
            </a:r>
          </a:p>
          <a:p>
            <a:r>
              <a:rPr lang="en-US" sz="1000" dirty="0">
                <a:effectLst/>
                <a:latin typeface="+mn-lt"/>
              </a:rPr>
              <a:t>Detect profanity in more than 100 languages and match text against your custom lists automatically. Content Moderator also checks for malware and phishing URLS plus personally identifiable information (PII). </a:t>
            </a:r>
          </a:p>
          <a:p>
            <a:r>
              <a:rPr lang="en-US" sz="1000" b="1" dirty="0">
                <a:latin typeface="+mn-lt"/>
              </a:rPr>
              <a:t>Video Moderation</a:t>
            </a:r>
          </a:p>
          <a:p>
            <a:r>
              <a:rPr lang="en-US" sz="1000" dirty="0">
                <a:effectLst/>
                <a:latin typeface="+mn-lt"/>
              </a:rPr>
              <a:t>Enable the proactive detection of adult content in videos with moderation handled in the cloud by Azure Media Services. </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74724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b="1" dirty="0">
                <a:latin typeface="+mn-lt"/>
              </a:rPr>
              <a:t>Speech</a:t>
            </a:r>
            <a:r>
              <a:rPr lang="en-US" sz="1000" dirty="0">
                <a:latin typeface="+mn-lt"/>
              </a:rPr>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b="1" dirty="0">
                <a:latin typeface="+mn-lt"/>
              </a:rPr>
              <a:t>Bing Speech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aseline="0" dirty="0">
                <a:latin typeface="+mn-lt"/>
              </a:rPr>
              <a:t>We also have SDKs available for Speech.</a:t>
            </a:r>
            <a:endParaRPr lang="en-US" sz="1000" dirty="0">
              <a:latin typeface="+mn-lt"/>
            </a:endParaRP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b="1" dirty="0">
                <a:latin typeface="+mn-lt"/>
              </a:rPr>
              <a:t>CRIS: </a:t>
            </a:r>
            <a:r>
              <a:rPr lang="en-US" sz="1000" b="0" i="0" u="none" strike="noStrike" kern="1200" dirty="0">
                <a:solidFill>
                  <a:schemeClr val="tx1"/>
                </a:solidFill>
                <a:effectLst/>
                <a:latin typeface="+mn-lt"/>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sz="1000" dirty="0">
                <a:latin typeface="+mn-lt"/>
              </a:rPr>
              <a:t> </a:t>
            </a:r>
            <a:r>
              <a:rPr lang="en-US" sz="1000" b="0" i="0" u="none" strike="noStrike" kern="1200" dirty="0">
                <a:solidFill>
                  <a:schemeClr val="tx1"/>
                </a:solidFill>
                <a:effectLst/>
                <a:latin typeface="+mn-lt"/>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000" b="0" i="0" u="none" strike="noStrike" kern="1200" dirty="0">
                <a:solidFill>
                  <a:schemeClr val="tx1"/>
                </a:solidFill>
                <a:effectLst/>
                <a:latin typeface="+mn-lt"/>
                <a:ea typeface="+mn-ea"/>
                <a:cs typeface="+mn-cs"/>
              </a:rPr>
              <a:t>For acoustic model adaptation, the technology is described in this paper:</a:t>
            </a:r>
            <a:br>
              <a:rPr lang="en-US" sz="1000" b="0" i="0" u="none" strike="noStrike" kern="1200" dirty="0">
                <a:solidFill>
                  <a:schemeClr val="tx1"/>
                </a:solidFill>
                <a:effectLst/>
                <a:latin typeface="+mn-lt"/>
                <a:ea typeface="+mn-ea"/>
                <a:cs typeface="+mn-cs"/>
              </a:rPr>
            </a:br>
            <a:r>
              <a:rPr lang="en-US" sz="1000" b="0" i="0" u="none" strike="noStrike" kern="1200" dirty="0">
                <a:solidFill>
                  <a:schemeClr val="tx1"/>
                </a:solidFill>
                <a:effectLst/>
                <a:latin typeface="+mn-lt"/>
                <a:ea typeface="+mn-ea"/>
                <a:cs typeface="+mn-cs"/>
              </a:rPr>
              <a:t>http://research.microsoft.com/pubs/194346/0007893.pdf</a:t>
            </a:r>
            <a:r>
              <a:rPr lang="en-US" sz="1000" dirty="0">
                <a:latin typeface="+mn-lt"/>
              </a:rPr>
              <a:t> </a:t>
            </a:r>
          </a:p>
          <a:p>
            <a:pPr marL="0" lvl="0" indent="0">
              <a:buFont typeface="Arial" panose="020B0604020202020204" pitchFamily="34" charset="0"/>
              <a:buNone/>
            </a:pP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000" b="0" i="0" u="none" strike="noStrike" kern="1200" dirty="0">
                <a:solidFill>
                  <a:schemeClr val="tx1"/>
                </a:solidFill>
                <a:effectLst/>
                <a:latin typeface="+mn-lt"/>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000" b="0" i="0" u="none" strike="noStrike" kern="1200" dirty="0">
                <a:solidFill>
                  <a:schemeClr val="tx1"/>
                </a:solidFill>
                <a:effectLst/>
                <a:latin typeface="+mn-lt"/>
                <a:ea typeface="+mn-ea"/>
                <a:cs typeface="+mn-cs"/>
              </a:rPr>
            </a:b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000" b="1" i="0" u="none" strike="noStrike" kern="1200" dirty="0">
                <a:solidFill>
                  <a:schemeClr val="tx1"/>
                </a:solidFill>
                <a:effectLst/>
                <a:latin typeface="+mn-lt"/>
                <a:ea typeface="+mn-ea"/>
                <a:cs typeface="+mn-cs"/>
              </a:rPr>
              <a:t>Speaker Recognition</a:t>
            </a:r>
            <a:r>
              <a:rPr lang="en-US" sz="1000" b="1" i="0" u="none" strike="noStrike" kern="1200" baseline="0" dirty="0">
                <a:solidFill>
                  <a:schemeClr val="tx1"/>
                </a:solidFill>
                <a:effectLst/>
                <a:latin typeface="+mn-lt"/>
                <a:ea typeface="+mn-ea"/>
                <a:cs typeface="+mn-cs"/>
              </a:rPr>
              <a:t> API:  </a:t>
            </a:r>
            <a:r>
              <a:rPr lang="en-US" sz="1000" b="0" i="0" u="none" strike="noStrike" kern="1200" dirty="0">
                <a:solidFill>
                  <a:schemeClr val="tx1"/>
                </a:solidFill>
                <a:effectLst/>
                <a:latin typeface="+mn-lt"/>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sz="1000" dirty="0">
                <a:latin typeface="+mn-lt"/>
              </a:rPr>
              <a:t> A</a:t>
            </a:r>
            <a:r>
              <a:rPr lang="en-US" sz="1000" baseline="0" dirty="0">
                <a:latin typeface="+mn-lt"/>
              </a:rPr>
              <a:t> use case is biometric authentication using voice.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aseline="0" dirty="0">
                <a:latin typeface="+mn-lt"/>
              </a:rPr>
              <a:t>https://blogs.technet.microsoft.com/machinelearning/2015/12/14/now-available-speaker-video-apis-from-microsoft-project-oxford/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aseline="0" dirty="0">
                <a:latin typeface="+mn-lt"/>
              </a:rPr>
              <a:t>We also have SDKs available for Speaker </a:t>
            </a:r>
            <a:r>
              <a:rPr lang="en-US" sz="1000" baseline="0" dirty="0" err="1">
                <a:latin typeface="+mn-lt"/>
              </a:rPr>
              <a:t>Reco</a:t>
            </a:r>
            <a:endParaRPr lang="en-US" sz="1000"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58856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mn-lt"/>
              </a:rPr>
              <a:t>Bing Spell Check API: </a:t>
            </a:r>
            <a:r>
              <a:rPr lang="en-US" sz="1000" b="0" i="0" u="none" strike="noStrike" kern="1200" dirty="0">
                <a:solidFill>
                  <a:schemeClr val="tx1"/>
                </a:solidFill>
                <a:effectLst/>
                <a:latin typeface="+mn-lt"/>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000" b="0" i="0" u="none" strike="noStrike" kern="1200" baseline="0" dirty="0">
                <a:solidFill>
                  <a:schemeClr val="tx1"/>
                </a:solidFill>
                <a:effectLst/>
                <a:latin typeface="+mn-lt"/>
                <a:ea typeface="+mn-ea"/>
                <a:cs typeface="+mn-cs"/>
              </a:rPr>
              <a:t> Cognitive Services </a:t>
            </a:r>
            <a:r>
              <a:rPr lang="en-US" sz="1000" b="0" i="0" u="none" strike="noStrike" kern="1200" dirty="0">
                <a:solidFill>
                  <a:schemeClr val="tx1"/>
                </a:solidFill>
                <a:effectLst/>
                <a:latin typeface="+mn-lt"/>
                <a:ea typeface="+mn-ea"/>
                <a:cs typeface="+mn-cs"/>
              </a:rPr>
              <a:t>for customers with low-volume and high-latency jobs.  For high-volume and low-latency we have an internal API which may be more suitable.</a:t>
            </a:r>
          </a:p>
          <a:p>
            <a:endParaRPr lang="en-US" sz="1000" b="0" i="0" u="none" strike="noStrike"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000" b="0" i="0" u="none" strike="noStrike" kern="1200" baseline="0" dirty="0">
                <a:solidFill>
                  <a:schemeClr val="tx1"/>
                </a:solidFill>
                <a:effectLst/>
                <a:latin typeface="+mn-lt"/>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000" b="0" i="0" u="none" strike="noStrike" kern="1200" baseline="0" dirty="0" err="1">
                <a:solidFill>
                  <a:schemeClr val="tx1"/>
                </a:solidFill>
                <a:effectLst/>
                <a:latin typeface="+mn-lt"/>
                <a:ea typeface="+mn-ea"/>
                <a:cs typeface="+mn-cs"/>
              </a:rPr>
              <a:t>febuary</a:t>
            </a:r>
            <a:r>
              <a:rPr lang="en-US" sz="1000" b="0" i="0" u="none" strike="noStrike" kern="1200" baseline="0" dirty="0">
                <a:solidFill>
                  <a:schemeClr val="tx1"/>
                </a:solidFill>
                <a:effectLst/>
                <a:latin typeface="+mn-lt"/>
                <a:ea typeface="+mn-ea"/>
                <a:cs typeface="+mn-cs"/>
              </a:rPr>
              <a:t>-&gt;February) but a lot of other spellers are good at that as well.  We Do a very good job with word breaking, proper names in context (try "director </a:t>
            </a:r>
            <a:r>
              <a:rPr lang="en-US" sz="1000" b="0" i="0" u="none" strike="noStrike" kern="1200" baseline="0" dirty="0" err="1">
                <a:solidFill>
                  <a:schemeClr val="tx1"/>
                </a:solidFill>
                <a:effectLst/>
                <a:latin typeface="+mn-lt"/>
                <a:ea typeface="+mn-ea"/>
                <a:cs typeface="+mn-cs"/>
              </a:rPr>
              <a:t>stephen</a:t>
            </a:r>
            <a:r>
              <a:rPr lang="en-US" sz="1000" b="0" i="0" u="none" strike="noStrike" kern="1200" baseline="0" dirty="0">
                <a:solidFill>
                  <a:schemeClr val="tx1"/>
                </a:solidFill>
                <a:effectLst/>
                <a:latin typeface="+mn-lt"/>
                <a:ea typeface="+mn-ea"/>
                <a:cs typeface="+mn-cs"/>
              </a:rPr>
              <a:t> </a:t>
            </a:r>
            <a:r>
              <a:rPr lang="en-US" sz="1000" b="0" i="0" u="none" strike="noStrike" kern="1200" baseline="0" dirty="0" err="1">
                <a:solidFill>
                  <a:schemeClr val="tx1"/>
                </a:solidFill>
                <a:effectLst/>
                <a:latin typeface="+mn-lt"/>
                <a:ea typeface="+mn-ea"/>
                <a:cs typeface="+mn-cs"/>
              </a:rPr>
              <a:t>spielberg</a:t>
            </a:r>
            <a:r>
              <a:rPr lang="en-US" sz="1000" b="0" i="0" u="none" strike="noStrike" kern="1200" baseline="0" dirty="0">
                <a:solidFill>
                  <a:schemeClr val="tx1"/>
                </a:solidFill>
                <a:effectLst/>
                <a:latin typeface="+mn-lt"/>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000" b="0" i="0" u="none" strike="noStrike" kern="1200" baseline="0" dirty="0">
              <a:solidFill>
                <a:schemeClr val="tx1"/>
              </a:solidFill>
              <a:effectLst/>
              <a:latin typeface="+mn-lt"/>
              <a:ea typeface="+mn-ea"/>
              <a:cs typeface="+mn-cs"/>
            </a:endParaRPr>
          </a:p>
          <a:p>
            <a:r>
              <a:rPr lang="en-US" sz="1000" b="1" i="0" u="none" strike="noStrike" kern="1200" baseline="0" dirty="0">
                <a:solidFill>
                  <a:schemeClr val="tx1"/>
                </a:solidFill>
                <a:effectLst/>
                <a:latin typeface="+mn-lt"/>
                <a:ea typeface="+mn-ea"/>
                <a:cs typeface="+mn-cs"/>
              </a:rPr>
              <a:t>Web Language Model API: </a:t>
            </a:r>
            <a:r>
              <a:rPr lang="en-US" sz="1000" b="0" i="0" u="none" strike="noStrike" kern="1200" dirty="0">
                <a:solidFill>
                  <a:schemeClr val="tx1"/>
                </a:solidFill>
                <a:effectLst/>
                <a:latin typeface="+mn-lt"/>
                <a:ea typeface="+mn-ea"/>
                <a:cs typeface="+mn-cs"/>
              </a:rPr>
              <a:t>Web Language API indexes the web and Bing queries to allow users to calculate the probabilities of natural language expressions and estimate a list of most likely words to follow an existing sequence of words.</a:t>
            </a:r>
            <a:r>
              <a:rPr lang="en-US" sz="1000" dirty="0">
                <a:latin typeface="+mn-lt"/>
              </a:rPr>
              <a:t> Use this API to insert spaces into a string of words without spaces, like a hashtag or URL.  Use this API to </a:t>
            </a:r>
            <a:r>
              <a:rPr lang="en-US" sz="1000" dirty="0" err="1">
                <a:latin typeface="+mn-lt"/>
              </a:rPr>
              <a:t>rerank</a:t>
            </a:r>
            <a:r>
              <a:rPr lang="en-US" sz="1000" dirty="0">
                <a:latin typeface="+mn-lt"/>
              </a:rPr>
              <a:t> machine translation/speech recognition candidate sentences based on probability of the sentence.  </a:t>
            </a:r>
          </a:p>
          <a:p>
            <a:endParaRPr lang="en-US" sz="1000" dirty="0">
              <a:latin typeface="+mn-lt"/>
            </a:endParaRPr>
          </a:p>
          <a:p>
            <a:r>
              <a:rPr lang="en-US" sz="1000" dirty="0">
                <a:latin typeface="+mn-lt"/>
              </a:rPr>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baseline="0" dirty="0">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aseline="0" dirty="0">
                <a:latin typeface="+mn-lt"/>
              </a:rPr>
              <a:t>We also have SDKs available for </a:t>
            </a:r>
            <a:r>
              <a:rPr lang="en-US" sz="1000" baseline="0" dirty="0" err="1">
                <a:latin typeface="+mn-lt"/>
              </a:rPr>
              <a:t>WebLM</a:t>
            </a:r>
            <a:endParaRPr lang="en-US" sz="1000" dirty="0">
              <a:latin typeface="+mn-lt"/>
            </a:endParaRPr>
          </a:p>
          <a:p>
            <a:endParaRPr lang="en-US" sz="1000" b="0" i="0" u="none" strike="noStrike" kern="1200" baseline="0" dirty="0">
              <a:solidFill>
                <a:schemeClr val="tx1"/>
              </a:solidFill>
              <a:effectLst/>
              <a:latin typeface="+mn-lt"/>
              <a:ea typeface="+mn-ea"/>
              <a:cs typeface="+mn-cs"/>
            </a:endParaRPr>
          </a:p>
          <a:p>
            <a:endParaRPr lang="en-US" sz="1000" b="0" i="0" u="none" strike="noStrike" kern="1200" baseline="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u="none" strike="noStrike" kern="1200" baseline="0" dirty="0">
                <a:solidFill>
                  <a:schemeClr val="tx1"/>
                </a:solidFill>
                <a:effectLst/>
                <a:latin typeface="+mn-lt"/>
                <a:ea typeface="+mn-ea"/>
                <a:cs typeface="+mn-cs"/>
              </a:rPr>
              <a:t>Linguistic Analysis API</a:t>
            </a:r>
            <a:r>
              <a:rPr lang="en-US" sz="1000" b="0" i="0" u="none" strike="noStrike" kern="1200" baseline="0" dirty="0">
                <a:solidFill>
                  <a:schemeClr val="tx1"/>
                </a:solidFill>
                <a:effectLst/>
                <a:latin typeface="+mn-lt"/>
                <a:ea typeface="+mn-ea"/>
                <a:cs typeface="+mn-cs"/>
              </a:rPr>
              <a:t>: </a:t>
            </a:r>
            <a:r>
              <a:rPr lang="en-US" sz="1000" dirty="0">
                <a:latin typeface="+mn-lt"/>
              </a:rPr>
              <a:t>The</a:t>
            </a:r>
            <a:r>
              <a:rPr lang="en-US" sz="1000" baseline="0" dirty="0">
                <a:latin typeface="+mn-lt"/>
              </a:rPr>
              <a:t> L</a:t>
            </a:r>
            <a:r>
              <a:rPr lang="en-US" sz="1000" dirty="0">
                <a:latin typeface="+mn-lt"/>
              </a:rPr>
              <a:t>inguistic Analysis</a:t>
            </a:r>
            <a:r>
              <a:rPr lang="en-US" sz="1000" baseline="0" dirty="0">
                <a:latin typeface="+mn-lt"/>
              </a:rPr>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dirty="0">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aseline="0" dirty="0">
                <a:latin typeface="+mn-lt"/>
              </a:rPr>
              <a:t>We also have SDKs available for Linguistic Analysis.</a:t>
            </a:r>
            <a:endParaRPr lang="en-US" sz="1000" dirty="0">
              <a:latin typeface="+mn-lt"/>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b="1" i="0" u="none" strike="noStrike" kern="1200" baseline="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b="1" i="0" u="none" strike="noStrike" kern="1200" baseline="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b="1" i="0" u="none" strike="noStrike" kern="1200" baseline="0" dirty="0">
                <a:solidFill>
                  <a:schemeClr val="tx1"/>
                </a:solidFill>
                <a:effectLst/>
                <a:latin typeface="+mn-lt"/>
                <a:ea typeface="+mn-ea"/>
                <a:cs typeface="+mn-cs"/>
              </a:rPr>
              <a:t>LUIS: </a:t>
            </a:r>
            <a:r>
              <a:rPr lang="en-US" sz="1000" b="0" i="0" u="none" strike="noStrike" kern="1200" dirty="0">
                <a:solidFill>
                  <a:schemeClr val="tx1"/>
                </a:solidFill>
                <a:effectLst/>
                <a:latin typeface="+mn-lt"/>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000" b="0" i="0" u="none" strike="noStrike" kern="1200" dirty="0" err="1">
                <a:solidFill>
                  <a:schemeClr val="tx1"/>
                </a:solidFill>
                <a:effectLst/>
                <a:latin typeface="+mn-lt"/>
                <a:ea typeface="+mn-ea"/>
                <a:cs typeface="+mn-cs"/>
              </a:rPr>
              <a:t>webhooks</a:t>
            </a:r>
            <a:r>
              <a:rPr lang="en-US" sz="1000" b="0" i="0" u="none" strike="noStrike" kern="1200" dirty="0">
                <a:solidFill>
                  <a:schemeClr val="tx1"/>
                </a:solidFill>
                <a:effectLst/>
                <a:latin typeface="+mn-lt"/>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000" b="0" i="0" u="none" strike="noStrike" kern="1200" dirty="0">
                <a:solidFill>
                  <a:schemeClr val="tx1"/>
                </a:solidFill>
                <a:effectLst/>
                <a:latin typeface="+mn-lt"/>
                <a:ea typeface="+mn-ea"/>
                <a:cs typeface="+mn-cs"/>
              </a:rPr>
            </a:br>
            <a:endParaRPr lang="en-US" sz="1000" dirty="0">
              <a:latin typeface="+mn-lt"/>
            </a:endParaRPr>
          </a:p>
          <a:p>
            <a:r>
              <a:rPr lang="en-US" sz="1000" b="1" dirty="0">
                <a:latin typeface="+mn-lt"/>
              </a:rPr>
              <a:t>Text Analytics API: </a:t>
            </a:r>
            <a:r>
              <a:rPr lang="en-US" sz="1000" dirty="0">
                <a:effectLst/>
                <a:latin typeface="+mn-lt"/>
              </a:rPr>
              <a:t>Detect sentiment, key phrases, topics, and language from your text. </a:t>
            </a:r>
            <a:br>
              <a:rPr lang="en-US" sz="1000" dirty="0">
                <a:effectLst/>
                <a:latin typeface="+mn-lt"/>
              </a:rPr>
            </a:br>
            <a:r>
              <a:rPr lang="en-US" sz="1000" b="0" u="sng" dirty="0">
                <a:latin typeface="+mn-lt"/>
              </a:rPr>
              <a:t>Sentiment analysis</a:t>
            </a:r>
            <a:r>
              <a:rPr lang="en-US" sz="1000" b="0" u="none" dirty="0">
                <a:latin typeface="+mn-lt"/>
              </a:rPr>
              <a:t> : The API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sz="1000" b="0" u="none" dirty="0" err="1">
                <a:latin typeface="+mn-lt"/>
              </a:rPr>
              <a:t>embeddings</a:t>
            </a:r>
            <a:r>
              <a:rPr lang="en-US" sz="1000" b="0" u="none" dirty="0">
                <a:latin typeface="+mn-lt"/>
              </a:rPr>
              <a:t>. English, French, Spanish and Portuguese text are supported.  </a:t>
            </a:r>
          </a:p>
          <a:p>
            <a:r>
              <a:rPr lang="en-US" sz="1000" b="0" u="sng" dirty="0">
                <a:latin typeface="+mn-lt"/>
              </a:rPr>
              <a:t>Key phrase extraction</a:t>
            </a:r>
            <a:r>
              <a:rPr lang="en-US" sz="1000" b="0" u="none" dirty="0">
                <a:latin typeface="+mn-lt"/>
              </a:rPr>
              <a:t> : The API returns a list of strings denoting the key talking points in the input text. We employ techniques from Microsoft Office's sophisticated Natural Language Processing toolkit. English, German, Spanish, and Japanese text are supported.  </a:t>
            </a:r>
          </a:p>
          <a:p>
            <a:r>
              <a:rPr lang="en-US" sz="1000" b="0" u="sng" dirty="0">
                <a:latin typeface="+mn-lt"/>
              </a:rPr>
              <a:t>Topic detection</a:t>
            </a:r>
            <a:r>
              <a:rPr lang="en-US" sz="1000" b="0" u="none" dirty="0">
                <a:latin typeface="+mn-lt"/>
              </a:rPr>
              <a:t> : This is a newly released API that returns the detected topics for a list of submitted text records. A topic is identified with a key phrase, which can be one or more related words. This API requires a minimum of 100 text records to be submitted, but is designed to detect topics across hundreds to thousands of records. Note that this API charges 1 transaction per text record submitted. The API is designed to work well for short, human-written text such as reviews and user feedback.  </a:t>
            </a:r>
          </a:p>
          <a:p>
            <a:r>
              <a:rPr lang="en-US" sz="1000" b="0" u="sng" dirty="0">
                <a:latin typeface="+mn-lt"/>
              </a:rPr>
              <a:t>Language detection</a:t>
            </a:r>
            <a:r>
              <a:rPr lang="en-US" sz="1000" b="0" u="none" dirty="0">
                <a:latin typeface="+mn-lt"/>
              </a:rPr>
              <a:t> : The API returns the detected language and a numeric score between 0 and 1. Scores close to 1 indicate 100% certainty that the identified language is true. A total of 120 languages are supported. </a:t>
            </a:r>
          </a:p>
          <a:p>
            <a:endParaRPr lang="en-US" sz="1000" dirty="0">
              <a:latin typeface="+mn-lt"/>
            </a:endParaRPr>
          </a:p>
          <a:p>
            <a:r>
              <a:rPr lang="en-US" sz="1000" b="1" u="sng" dirty="0">
                <a:latin typeface="+mn-lt"/>
              </a:rPr>
              <a:t>Microsoft Translator: </a:t>
            </a:r>
            <a:r>
              <a:rPr lang="en-US" sz="1000" dirty="0">
                <a:effectLst/>
                <a:latin typeface="+mn-lt"/>
              </a:rPr>
              <a:t>Add speech translation, for any of the 9 supported languages, and text translation, for any of the 60 supported languages, to your app. Grow your potential user base by localizing your app and its content with clear translations.</a:t>
            </a:r>
            <a:endParaRPr lang="en-US" sz="1000" b="1" u="sng"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2447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b="1" dirty="0">
                <a:latin typeface="+mn-lt"/>
              </a:rPr>
              <a:t>Academic Knowledge API: </a:t>
            </a:r>
            <a:r>
              <a:rPr lang="en-US" sz="1000" b="0" i="0" u="none" strike="noStrike" kern="1200" dirty="0">
                <a:solidFill>
                  <a:schemeClr val="tx1"/>
                </a:solidFill>
                <a:effectLst/>
                <a:latin typeface="+mn-lt"/>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sz="1000" dirty="0">
                <a:latin typeface="+mn-lt"/>
              </a:rPr>
              <a:t> </a:t>
            </a:r>
            <a:r>
              <a:rPr lang="en-US" sz="1000" b="0" i="0" u="none" strike="noStrike" kern="1200" dirty="0">
                <a:solidFill>
                  <a:schemeClr val="tx1"/>
                </a:solidFill>
                <a:effectLst/>
                <a:latin typeface="+mn-lt"/>
                <a:ea typeface="+mn-ea"/>
                <a:cs typeface="+mn-cs"/>
              </a:rPr>
              <a:t>1. Developers can use this API to build search features such as the knowledge-based query auto-suggest and search results at  http://academic.microsoft.com.  </a:t>
            </a:r>
            <a:br>
              <a:rPr lang="en-US" sz="1000" b="0" i="0" u="none" strike="noStrike" kern="1200" dirty="0">
                <a:solidFill>
                  <a:schemeClr val="tx1"/>
                </a:solidFill>
                <a:effectLst/>
                <a:latin typeface="+mn-lt"/>
                <a:ea typeface="+mn-ea"/>
                <a:cs typeface="+mn-cs"/>
              </a:rPr>
            </a:br>
            <a:r>
              <a:rPr lang="en-US" sz="1000" b="0" i="0" u="none" strike="noStrike" kern="1200" dirty="0">
                <a:solidFill>
                  <a:schemeClr val="tx1"/>
                </a:solidFill>
                <a:effectLst/>
                <a:latin typeface="+mn-lt"/>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sz="1000" dirty="0">
                <a:latin typeface="+mn-lt"/>
              </a:rPr>
              <a:t> </a:t>
            </a: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dirty="0">
                <a:latin typeface="+mn-lt"/>
              </a:rPr>
              <a:t>A publication about our approach can be found here: http://research.microsoft.com/apps/pubs/default.aspx?id=246609  </a:t>
            </a:r>
            <a:r>
              <a:rPr lang="en-US" sz="1000" b="0" i="0" u="none" strike="noStrike" kern="1200" dirty="0">
                <a:solidFill>
                  <a:schemeClr val="tx1"/>
                </a:solidFill>
                <a:effectLst/>
                <a:latin typeface="+mn-lt"/>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sz="1000" dirty="0">
                <a:latin typeface="+mn-lt"/>
              </a:rPr>
              <a:t> </a:t>
            </a: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b="1" dirty="0">
                <a:latin typeface="+mn-lt"/>
              </a:rPr>
              <a:t>Knowledge Exploration Service API: </a:t>
            </a:r>
            <a:r>
              <a:rPr lang="en-US" sz="1000" b="0" i="0" u="none" strike="noStrike" kern="1200" dirty="0">
                <a:solidFill>
                  <a:schemeClr val="tx1"/>
                </a:solidFill>
                <a:effectLst/>
                <a:latin typeface="+mn-lt"/>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sz="1000" dirty="0">
                <a:latin typeface="+mn-lt"/>
              </a:rPr>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1000" b="0" i="0" u="none" strike="noStrike" kern="1200" dirty="0">
                <a:solidFill>
                  <a:schemeClr val="tx1"/>
                </a:solidFill>
                <a:effectLst/>
                <a:latin typeface="+mn-lt"/>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sz="1000" dirty="0">
                <a:latin typeface="+mn-lt"/>
              </a:rPr>
              <a:t> </a:t>
            </a: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b="1" dirty="0">
                <a:latin typeface="+mn-lt"/>
              </a:rPr>
              <a:t>Entity</a:t>
            </a:r>
            <a:r>
              <a:rPr lang="en-US" sz="1000" b="1" baseline="0" dirty="0">
                <a:latin typeface="+mn-lt"/>
              </a:rPr>
              <a:t> Linking Service API: </a:t>
            </a:r>
            <a:r>
              <a:rPr lang="en-US" sz="1000" b="0" i="0" u="none" strike="noStrike" kern="1200" dirty="0">
                <a:solidFill>
                  <a:schemeClr val="tx1"/>
                </a:solidFill>
                <a:effectLst/>
                <a:latin typeface="+mn-lt"/>
                <a:ea typeface="+mn-ea"/>
                <a:cs typeface="+mn-cs"/>
              </a:rPr>
              <a:t> Given a specific paragraph of text within a document, the Entity Linking will recognize and identify each separate entity based on the context and linking the entity to </a:t>
            </a:r>
            <a:r>
              <a:rPr lang="en-US" sz="1000" b="0" i="0" u="none" strike="noStrike" kern="1200" dirty="0" err="1">
                <a:solidFill>
                  <a:schemeClr val="tx1"/>
                </a:solidFill>
                <a:effectLst/>
                <a:latin typeface="+mn-lt"/>
                <a:ea typeface="+mn-ea"/>
                <a:cs typeface="+mn-cs"/>
              </a:rPr>
              <a:t>wikipedia</a:t>
            </a:r>
            <a:r>
              <a:rPr lang="en-US" sz="1000" b="0" i="0" u="none" strike="noStrike" kern="1200" dirty="0">
                <a:solidFill>
                  <a:schemeClr val="tx1"/>
                </a:solidFill>
                <a:effectLst/>
                <a:latin typeface="+mn-lt"/>
                <a:ea typeface="+mn-ea"/>
                <a:cs typeface="+mn-cs"/>
              </a:rPr>
              <a:t>.</a:t>
            </a:r>
            <a:r>
              <a:rPr lang="en-US" sz="1000" dirty="0">
                <a:latin typeface="+mn-lt"/>
              </a:rPr>
              <a:t> Use cases: </a:t>
            </a:r>
            <a:r>
              <a:rPr lang="en-US" sz="1000" b="0" i="0" u="none" strike="noStrike" kern="1200" dirty="0">
                <a:solidFill>
                  <a:schemeClr val="tx1"/>
                </a:solidFill>
                <a:effectLst/>
                <a:latin typeface="+mn-lt"/>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sz="1000" baseline="0" dirty="0">
                <a:latin typeface="+mn-lt"/>
              </a:rPr>
              <a:t>We also have SDKs available for Entity Linking.</a:t>
            </a:r>
            <a:endParaRPr lang="en-US" sz="1000" dirty="0">
              <a:latin typeface="+mn-lt"/>
            </a:endParaRPr>
          </a:p>
          <a:p>
            <a:pPr marL="0" lvl="0" indent="0">
              <a:buFont typeface="Arial" panose="020B0604020202020204" pitchFamily="34" charset="0"/>
              <a:buNone/>
            </a:pP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endParaRPr lang="en-US" sz="1000" b="0" i="0" u="none" strike="noStrike"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i="0" u="none" strike="noStrike" kern="1200" dirty="0">
                <a:solidFill>
                  <a:schemeClr val="tx1"/>
                </a:solidFill>
                <a:effectLst/>
                <a:latin typeface="+mn-lt"/>
                <a:ea typeface="+mn-ea"/>
                <a:cs typeface="+mn-cs"/>
              </a:rPr>
              <a:t>Recommendations</a:t>
            </a:r>
            <a:r>
              <a:rPr lang="en-US" sz="1000" b="1" i="0" u="none" strike="noStrike" kern="1200" baseline="0" dirty="0">
                <a:solidFill>
                  <a:schemeClr val="tx1"/>
                </a:solidFill>
                <a:effectLst/>
                <a:latin typeface="+mn-lt"/>
                <a:ea typeface="+mn-ea"/>
                <a:cs typeface="+mn-cs"/>
              </a:rPr>
              <a:t> API: </a:t>
            </a:r>
            <a:r>
              <a:rPr lang="en-US" sz="1000" b="0" i="0" u="none" strike="noStrike" kern="1200" baseline="0" dirty="0">
                <a:solidFill>
                  <a:schemeClr val="tx1"/>
                </a:solidFill>
                <a:effectLst/>
                <a:latin typeface="+mn-lt"/>
                <a:ea typeface="+mn-ea"/>
                <a:cs typeface="+mn-cs"/>
              </a:rPr>
              <a:t>With Recommendations API, provide personalized product recommendations for your customer and improve sales in your store.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0" u="sng" dirty="0">
                <a:latin typeface="+mn-lt"/>
              </a:rPr>
              <a:t>Frequently Bought Together (FBT) recommendations</a:t>
            </a:r>
            <a:r>
              <a:rPr lang="en-US" sz="1000" b="0" dirty="0">
                <a:latin typeface="+mn-lt"/>
              </a:rPr>
              <a:t> : Learn from your previous transactions. When a customer visits a particular item, the recommendations engine suggests additional items that are likely to be purchased together in the same transaction.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0" u="sng" dirty="0">
                <a:latin typeface="+mn-lt"/>
              </a:rPr>
              <a:t>Item to item recommendations</a:t>
            </a:r>
            <a:r>
              <a:rPr lang="en-US" sz="1000" b="0" dirty="0">
                <a:latin typeface="+mn-lt"/>
              </a:rPr>
              <a:t> : This is the "Customers who liked this product also liked these other products" scenario. Increase the discoverability of items in your catalog by showing relevant products to your customers.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0" u="sng" dirty="0">
                <a:latin typeface="+mn-lt"/>
              </a:rPr>
              <a:t>Personalized user recommendations</a:t>
            </a:r>
            <a:r>
              <a:rPr lang="en-US" sz="1000" b="0" dirty="0">
                <a:latin typeface="+mn-lt"/>
              </a:rPr>
              <a:t> : Using a customer's prior activity, personalize their experience by recommending items that they might be interested in. For example, using a customer’s viewing history for movies, it’s possible to recommend additional movies and shows of interest.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000" b="0" dirty="0">
              <a:latin typeface="+mn-lt"/>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dirty="0" err="1">
                <a:latin typeface="+mn-lt"/>
              </a:rPr>
              <a:t>QnA</a:t>
            </a:r>
            <a:r>
              <a:rPr lang="en-US" sz="1000" b="1" dirty="0">
                <a:latin typeface="+mn-lt"/>
              </a:rPr>
              <a:t> Maker: With </a:t>
            </a:r>
            <a:r>
              <a:rPr lang="en-US" sz="1000" b="1" dirty="0" err="1">
                <a:latin typeface="+mn-lt"/>
              </a:rPr>
              <a:t>QnA</a:t>
            </a:r>
            <a:r>
              <a:rPr lang="en-US" sz="1000" b="1" dirty="0">
                <a:latin typeface="+mn-lt"/>
              </a:rPr>
              <a:t> Maker, </a:t>
            </a:r>
            <a:r>
              <a:rPr lang="en-US" altLang="zh-CN" sz="1000" kern="0" dirty="0">
                <a:gradFill>
                  <a:gsLst>
                    <a:gs pos="1250">
                      <a:srgbClr val="FFFFFF"/>
                    </a:gs>
                    <a:gs pos="100000">
                      <a:srgbClr val="FFFFFF"/>
                    </a:gs>
                  </a:gsLst>
                  <a:lin ang="5400000" scaled="0"/>
                </a:gradFill>
                <a:latin typeface="+mn-lt"/>
              </a:rPr>
              <a:t>extract all possible pairs of questions and answers from user provided content – FAQ URLs, documents and editorial content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ltLang="zh-CN" sz="1000" kern="0" dirty="0">
                <a:gradFill>
                  <a:gsLst>
                    <a:gs pos="1250">
                      <a:srgbClr val="FFFFFF"/>
                    </a:gs>
                    <a:gs pos="100000">
                      <a:srgbClr val="FFFFFF"/>
                    </a:gs>
                  </a:gsLst>
                  <a:lin ang="5400000" scaled="0"/>
                </a:gradFill>
                <a:latin typeface="+mn-lt"/>
                <a:cs typeface="Segoe UI Light" panose="020B0502040204020203" pitchFamily="34" charset="0"/>
              </a:rPr>
              <a:t>Test, train and publish</a:t>
            </a:r>
            <a:r>
              <a:rPr lang="en-US" altLang="zh-CN" sz="1000" kern="0" spc="-100" dirty="0">
                <a:solidFill>
                  <a:sysClr val="windowText" lastClr="000000"/>
                </a:solidFill>
                <a:latin typeface="+mn-lt"/>
                <a:cs typeface="+mn-cs"/>
              </a:rPr>
              <a:t>:</a:t>
            </a:r>
            <a:r>
              <a:rPr lang="en-US" altLang="zh-CN" sz="1000" kern="0" spc="-100" baseline="0" dirty="0">
                <a:solidFill>
                  <a:sysClr val="windowText" lastClr="000000"/>
                </a:solidFill>
                <a:latin typeface="+mn-lt"/>
                <a:cs typeface="+mn-cs"/>
              </a:rPr>
              <a:t> </a:t>
            </a:r>
            <a:r>
              <a:rPr lang="en-US" altLang="zh-CN" sz="1000" kern="0" dirty="0">
                <a:gradFill>
                  <a:gsLst>
                    <a:gs pos="1250">
                      <a:srgbClr val="FFFFFF"/>
                    </a:gs>
                    <a:gs pos="100000">
                      <a:srgbClr val="FFFFFF"/>
                    </a:gs>
                  </a:gsLst>
                  <a:lin ang="5400000" scaled="0"/>
                </a:gradFill>
                <a:latin typeface="+mn-lt"/>
              </a:rPr>
              <a:t>Edit, remove or add pair before testing and training the knowledge base and publishing your knowledge base as an API endpoint</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ltLang="zh-CN" sz="1000" kern="0" dirty="0">
                <a:gradFill>
                  <a:gsLst>
                    <a:gs pos="1250">
                      <a:srgbClr val="FFFFFF"/>
                    </a:gs>
                    <a:gs pos="100000">
                      <a:srgbClr val="FFFFFF"/>
                    </a:gs>
                  </a:gsLst>
                  <a:lin ang="5400000" scaled="0"/>
                </a:gradFill>
                <a:latin typeface="+mn-lt"/>
                <a:cs typeface="Segoe UI Light" panose="020B0502040204020203" pitchFamily="34" charset="0"/>
              </a:rPr>
              <a:t>Integrates with other APIs and solutions :</a:t>
            </a:r>
            <a:r>
              <a:rPr lang="en-US" altLang="zh-CN" sz="1000" kern="0" baseline="0" dirty="0">
                <a:gradFill>
                  <a:gsLst>
                    <a:gs pos="1250">
                      <a:srgbClr val="FFFFFF"/>
                    </a:gs>
                    <a:gs pos="100000">
                      <a:srgbClr val="FFFFFF"/>
                    </a:gs>
                  </a:gsLst>
                  <a:lin ang="5400000" scaled="0"/>
                </a:gradFill>
                <a:latin typeface="+mn-lt"/>
                <a:cs typeface="Segoe UI Light" panose="020B0502040204020203" pitchFamily="34" charset="0"/>
              </a:rPr>
              <a:t> </a:t>
            </a:r>
            <a:r>
              <a:rPr lang="en-US" altLang="zh-CN" sz="1000" kern="0" dirty="0">
                <a:gradFill>
                  <a:gsLst>
                    <a:gs pos="1250">
                      <a:srgbClr val="FFFFFF"/>
                    </a:gs>
                    <a:gs pos="100000">
                      <a:srgbClr val="FFFFFF"/>
                    </a:gs>
                  </a:gsLst>
                  <a:lin ang="5400000" scaled="0"/>
                </a:gradFill>
                <a:latin typeface="+mn-lt"/>
              </a:rPr>
              <a:t>Use </a:t>
            </a:r>
            <a:r>
              <a:rPr lang="en-US" altLang="zh-CN" sz="1000" kern="0" dirty="0" err="1">
                <a:gradFill>
                  <a:gsLst>
                    <a:gs pos="1250">
                      <a:srgbClr val="FFFFFF"/>
                    </a:gs>
                    <a:gs pos="100000">
                      <a:srgbClr val="FFFFFF"/>
                    </a:gs>
                  </a:gsLst>
                  <a:lin ang="5400000" scaled="0"/>
                </a:gradFill>
                <a:latin typeface="+mn-lt"/>
              </a:rPr>
              <a:t>QnA</a:t>
            </a:r>
            <a:r>
              <a:rPr lang="en-US" altLang="zh-CN" sz="1000" kern="0" dirty="0">
                <a:gradFill>
                  <a:gsLst>
                    <a:gs pos="1250">
                      <a:srgbClr val="FFFFFF"/>
                    </a:gs>
                    <a:gs pos="100000">
                      <a:srgbClr val="FFFFFF"/>
                    </a:gs>
                  </a:gsLst>
                  <a:lin ang="5400000" scaled="0"/>
                </a:gradFill>
                <a:latin typeface="+mn-lt"/>
              </a:rPr>
              <a:t> Maker with Cognitive Services such as LUIS &amp; create something as elegantly simple as a chat bot that answers FAQs, or as complex as an interactive virtual guide.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000" b="1"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35915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b="0" i="0" u="none" strike="noStrike" kern="1200" dirty="0">
                <a:solidFill>
                  <a:schemeClr val="tx1"/>
                </a:solidFill>
                <a:effectLst/>
                <a:latin typeface="+mn-lt"/>
                <a:ea typeface="+mn-ea"/>
                <a:cs typeface="+mn-cs"/>
              </a:rPr>
              <a:t>The Search APIs provide access to the search technology that power Bing.com and a long list of 1st-party (Office, Cortana, Xbox, Edge) and 3rd-party (AOL, Apple, Amazon, Yahoo etc.) partners. In total, we have 4 Search APIs for web, image, video and news search. In addition we provide access to our Autosuggest (type-ahead) and Spell Check services.</a:t>
            </a:r>
            <a:r>
              <a:rPr lang="en-US" sz="1000" dirty="0">
                <a:latin typeface="+mn-lt"/>
              </a:rPr>
              <a:t> </a:t>
            </a: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Web Search API: </a:t>
            </a:r>
            <a:r>
              <a:rPr lang="en-US" sz="1000" b="0" i="0" u="none" strike="noStrike" kern="1200" baseline="0" dirty="0">
                <a:solidFill>
                  <a:schemeClr val="tx1"/>
                </a:solidFill>
                <a:effectLst/>
                <a:latin typeface="+mn-lt"/>
                <a:ea typeface="+mn-ea"/>
                <a:cs typeface="+mn-cs"/>
              </a:rPr>
              <a:t>is th</a:t>
            </a:r>
            <a:r>
              <a:rPr lang="en-US" sz="1000" b="0" i="0" u="none" strike="noStrike" kern="1200" dirty="0">
                <a:solidFill>
                  <a:schemeClr val="tx1"/>
                </a:solidFill>
                <a:effectLst/>
                <a:latin typeface="+mn-lt"/>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1000" dirty="0">
                <a:latin typeface="+mn-lt"/>
              </a:rPr>
              <a:t> </a:t>
            </a:r>
            <a:r>
              <a:rPr lang="en-US" sz="1000" b="0" i="0" u="none" strike="noStrike" kern="1200" dirty="0">
                <a:solidFill>
                  <a:schemeClr val="tx1"/>
                </a:solidFill>
                <a:effectLst/>
                <a:latin typeface="+mn-lt"/>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1000" dirty="0">
                <a:latin typeface="+mn-lt"/>
              </a:rPr>
              <a:t> </a:t>
            </a: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Autosuggest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Image Search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Video Search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endParaRPr lang="en-US" sz="1000" b="0" baseline="0" dirty="0">
              <a:latin typeface="+mn-lt"/>
            </a:endParaRP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News Search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endParaRPr lang="en-US" sz="1000" b="0" baseline="0" dirty="0">
              <a:latin typeface="+mn-lt"/>
            </a:endParaRPr>
          </a:p>
          <a:p>
            <a:pPr marL="0" lvl="0" indent="0">
              <a:buFont typeface="Arial" panose="020B0604020202020204" pitchFamily="34" charset="0"/>
              <a:buNone/>
            </a:pPr>
            <a:endParaRPr lang="en-US" sz="1000" b="0" baseline="0"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2468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81ED3B-2C22-4C87-A5B7-47B82DB4EEA7}" type="slidenum">
              <a:rPr lang="en-US" smtClean="0"/>
              <a:t>2</a:t>
            </a:fld>
            <a:endParaRPr lang="en-US"/>
          </a:p>
        </p:txBody>
      </p:sp>
    </p:spTree>
    <p:extLst>
      <p:ext uri="{BB962C8B-B14F-4D97-AF65-F5344CB8AC3E}">
        <p14:creationId xmlns:p14="http://schemas.microsoft.com/office/powerpoint/2010/main" val="2127871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You can also find the following interactive demonstrations in the Cognitive Services Site : </a:t>
            </a:r>
          </a:p>
          <a:p>
            <a:r>
              <a:rPr lang="en-US" sz="1000" b="1" dirty="0">
                <a:effectLst/>
              </a:rPr>
              <a:t>Vision </a:t>
            </a:r>
          </a:p>
          <a:p>
            <a:pPr lvl="1"/>
            <a:r>
              <a:rPr lang="en-US" sz="1000" dirty="0">
                <a:effectLst/>
                <a:hlinkClick r:id="rId3"/>
              </a:rPr>
              <a:t>Computer Vision </a:t>
            </a:r>
            <a:endParaRPr lang="en-US" sz="1000" dirty="0">
              <a:effectLst/>
            </a:endParaRPr>
          </a:p>
          <a:p>
            <a:pPr lvl="1"/>
            <a:r>
              <a:rPr lang="en-US" sz="1000" dirty="0">
                <a:effectLst/>
                <a:hlinkClick r:id="rId4"/>
              </a:rPr>
              <a:t>Content Moderator </a:t>
            </a:r>
            <a:endParaRPr lang="en-US" sz="1000" dirty="0">
              <a:effectLst/>
            </a:endParaRPr>
          </a:p>
          <a:p>
            <a:pPr lvl="1"/>
            <a:r>
              <a:rPr lang="en-US" sz="1000" dirty="0">
                <a:effectLst/>
                <a:hlinkClick r:id="rId5"/>
              </a:rPr>
              <a:t>Emotion </a:t>
            </a:r>
            <a:endParaRPr lang="en-US" sz="1000" dirty="0">
              <a:effectLst/>
            </a:endParaRPr>
          </a:p>
          <a:p>
            <a:pPr lvl="1"/>
            <a:r>
              <a:rPr lang="en-US" sz="1000" dirty="0">
                <a:effectLst/>
                <a:hlinkClick r:id="rId6"/>
              </a:rPr>
              <a:t>Face </a:t>
            </a:r>
            <a:endParaRPr lang="en-US" sz="1000" dirty="0">
              <a:effectLst/>
            </a:endParaRPr>
          </a:p>
          <a:p>
            <a:pPr lvl="1"/>
            <a:r>
              <a:rPr lang="en-US" sz="1000" dirty="0">
                <a:effectLst/>
                <a:hlinkClick r:id="rId7"/>
              </a:rPr>
              <a:t>Video </a:t>
            </a:r>
            <a:endParaRPr lang="en-US" sz="1000" dirty="0">
              <a:effectLst/>
            </a:endParaRPr>
          </a:p>
          <a:p>
            <a:r>
              <a:rPr lang="en-US" sz="1000" b="1" dirty="0">
                <a:effectLst/>
              </a:rPr>
              <a:t>Speech </a:t>
            </a:r>
            <a:endParaRPr lang="en-US" sz="1000" dirty="0">
              <a:effectLst/>
            </a:endParaRPr>
          </a:p>
          <a:p>
            <a:pPr lvl="1"/>
            <a:r>
              <a:rPr lang="en-US" sz="1000" dirty="0">
                <a:effectLst/>
                <a:hlinkClick r:id="rId8"/>
              </a:rPr>
              <a:t>Bing Speech </a:t>
            </a:r>
            <a:endParaRPr lang="en-US" sz="1000" dirty="0">
              <a:effectLst/>
            </a:endParaRPr>
          </a:p>
          <a:p>
            <a:pPr lvl="1"/>
            <a:r>
              <a:rPr lang="en-US" sz="1000" dirty="0">
                <a:effectLst/>
                <a:hlinkClick r:id="rId9"/>
              </a:rPr>
              <a:t>Custom Recognition </a:t>
            </a:r>
            <a:endParaRPr lang="en-US" sz="1000" dirty="0">
              <a:effectLst/>
            </a:endParaRPr>
          </a:p>
          <a:p>
            <a:pPr lvl="1"/>
            <a:r>
              <a:rPr lang="en-US" sz="1000" dirty="0">
                <a:effectLst/>
                <a:hlinkClick r:id="rId10"/>
              </a:rPr>
              <a:t>Speaker Recognition </a:t>
            </a:r>
            <a:endParaRPr lang="en-US" sz="1000" dirty="0">
              <a:effectLst/>
            </a:endParaRPr>
          </a:p>
          <a:p>
            <a:r>
              <a:rPr lang="en-US" sz="1000" b="1" dirty="0">
                <a:effectLst/>
              </a:rPr>
              <a:t>Language </a:t>
            </a:r>
          </a:p>
          <a:p>
            <a:pPr lvl="1"/>
            <a:r>
              <a:rPr lang="en-US" sz="1000" dirty="0">
                <a:effectLst/>
                <a:hlinkClick r:id="rId11"/>
              </a:rPr>
              <a:t>Bing Spell Check </a:t>
            </a:r>
            <a:endParaRPr lang="en-US" sz="1000" dirty="0">
              <a:effectLst/>
            </a:endParaRPr>
          </a:p>
          <a:p>
            <a:pPr lvl="1"/>
            <a:r>
              <a:rPr lang="en-US" sz="1000" dirty="0">
                <a:effectLst/>
                <a:hlinkClick r:id="rId12"/>
              </a:rPr>
              <a:t>Language Understanding </a:t>
            </a:r>
            <a:endParaRPr lang="en-US" sz="1000" dirty="0">
              <a:effectLst/>
            </a:endParaRPr>
          </a:p>
          <a:p>
            <a:pPr lvl="1"/>
            <a:r>
              <a:rPr lang="en-US" sz="1000" dirty="0">
                <a:effectLst/>
                <a:hlinkClick r:id="rId13"/>
              </a:rPr>
              <a:t>Linguistic Analysis </a:t>
            </a:r>
            <a:endParaRPr lang="en-US" sz="1000" dirty="0">
              <a:effectLst/>
            </a:endParaRPr>
          </a:p>
          <a:p>
            <a:pPr lvl="1"/>
            <a:r>
              <a:rPr lang="en-US" sz="1000" dirty="0">
                <a:effectLst/>
                <a:hlinkClick r:id="rId14"/>
              </a:rPr>
              <a:t>Text Analytics </a:t>
            </a:r>
            <a:endParaRPr lang="en-US" sz="1000" dirty="0">
              <a:effectLst/>
            </a:endParaRPr>
          </a:p>
          <a:p>
            <a:pPr lvl="1"/>
            <a:r>
              <a:rPr lang="en-US" sz="1000" dirty="0">
                <a:effectLst/>
                <a:hlinkClick r:id="rId15"/>
              </a:rPr>
              <a:t>Translator </a:t>
            </a:r>
            <a:endParaRPr lang="en-US" sz="1000" dirty="0">
              <a:effectLst/>
            </a:endParaRPr>
          </a:p>
          <a:p>
            <a:pPr lvl="1"/>
            <a:r>
              <a:rPr lang="en-US" sz="1000" dirty="0" err="1">
                <a:effectLst/>
                <a:hlinkClick r:id="rId16"/>
              </a:rPr>
              <a:t>WebLM</a:t>
            </a:r>
            <a:r>
              <a:rPr lang="en-US" sz="1000" dirty="0">
                <a:effectLst/>
                <a:hlinkClick r:id="rId16"/>
              </a:rPr>
              <a:t> </a:t>
            </a:r>
            <a:endParaRPr lang="en-US" sz="1000" dirty="0">
              <a:effectLst/>
            </a:endParaRPr>
          </a:p>
          <a:p>
            <a:r>
              <a:rPr lang="en-US" sz="1000" b="1" dirty="0">
                <a:effectLst/>
              </a:rPr>
              <a:t>Knowledge </a:t>
            </a:r>
          </a:p>
          <a:p>
            <a:pPr lvl="1"/>
            <a:r>
              <a:rPr lang="en-US" sz="1000" dirty="0">
                <a:effectLst/>
                <a:hlinkClick r:id="rId17"/>
              </a:rPr>
              <a:t>Academic </a:t>
            </a:r>
            <a:endParaRPr lang="en-US" sz="1000" dirty="0">
              <a:effectLst/>
            </a:endParaRPr>
          </a:p>
          <a:p>
            <a:pPr lvl="1"/>
            <a:r>
              <a:rPr lang="en-US" sz="1000" dirty="0">
                <a:effectLst/>
                <a:hlinkClick r:id="rId18"/>
              </a:rPr>
              <a:t>Entity Linking </a:t>
            </a:r>
            <a:endParaRPr lang="en-US" sz="1000" dirty="0">
              <a:effectLst/>
            </a:endParaRPr>
          </a:p>
          <a:p>
            <a:pPr lvl="1"/>
            <a:r>
              <a:rPr lang="en-US" sz="1000" dirty="0">
                <a:effectLst/>
                <a:hlinkClick r:id="rId19"/>
              </a:rPr>
              <a:t>Knowledge Exploration </a:t>
            </a:r>
            <a:endParaRPr lang="en-US" sz="1000" dirty="0">
              <a:effectLst/>
            </a:endParaRPr>
          </a:p>
          <a:p>
            <a:pPr lvl="1"/>
            <a:r>
              <a:rPr lang="en-US" sz="1000" dirty="0" err="1">
                <a:effectLst/>
                <a:hlinkClick r:id="rId20"/>
              </a:rPr>
              <a:t>QnA</a:t>
            </a:r>
            <a:r>
              <a:rPr lang="en-US" sz="1000" dirty="0">
                <a:effectLst/>
                <a:hlinkClick r:id="rId20"/>
              </a:rPr>
              <a:t> Maker </a:t>
            </a:r>
            <a:endParaRPr lang="en-US" sz="1000" dirty="0">
              <a:effectLst/>
            </a:endParaRPr>
          </a:p>
          <a:p>
            <a:pPr lvl="1"/>
            <a:r>
              <a:rPr lang="en-US" sz="1000" dirty="0">
                <a:effectLst/>
                <a:hlinkClick r:id="rId21"/>
              </a:rPr>
              <a:t>Recommendations </a:t>
            </a:r>
            <a:endParaRPr lang="en-US" sz="1000" dirty="0">
              <a:effectLst/>
            </a:endParaRPr>
          </a:p>
          <a:p>
            <a:r>
              <a:rPr lang="en-US" sz="1000" b="1" dirty="0">
                <a:effectLst/>
              </a:rPr>
              <a:t>Search </a:t>
            </a:r>
          </a:p>
          <a:p>
            <a:pPr lvl="1"/>
            <a:r>
              <a:rPr lang="en-US" sz="1000" dirty="0">
                <a:effectLst/>
                <a:hlinkClick r:id="rId22"/>
              </a:rPr>
              <a:t>Bing Autosuggest </a:t>
            </a:r>
            <a:endParaRPr lang="en-US" sz="1000" dirty="0">
              <a:effectLst/>
            </a:endParaRPr>
          </a:p>
          <a:p>
            <a:pPr lvl="1"/>
            <a:r>
              <a:rPr lang="en-US" sz="1000" dirty="0">
                <a:effectLst/>
                <a:hlinkClick r:id="rId23"/>
              </a:rPr>
              <a:t>Bing Image Search </a:t>
            </a:r>
            <a:endParaRPr lang="en-US" sz="1000" dirty="0">
              <a:effectLst/>
            </a:endParaRPr>
          </a:p>
          <a:p>
            <a:pPr lvl="1"/>
            <a:r>
              <a:rPr lang="en-US" sz="1000" dirty="0">
                <a:effectLst/>
                <a:hlinkClick r:id="rId24"/>
              </a:rPr>
              <a:t>Bing News Search </a:t>
            </a:r>
            <a:endParaRPr lang="en-US" sz="1000" dirty="0">
              <a:effectLst/>
            </a:endParaRPr>
          </a:p>
          <a:p>
            <a:pPr lvl="1"/>
            <a:r>
              <a:rPr lang="en-US" sz="1000" dirty="0">
                <a:effectLst/>
                <a:hlinkClick r:id="rId25"/>
              </a:rPr>
              <a:t>Bing Video Search </a:t>
            </a:r>
            <a:endParaRPr lang="en-US" sz="1000" dirty="0">
              <a:effectLst/>
            </a:endParaRPr>
          </a:p>
          <a:p>
            <a:pPr lvl="1"/>
            <a:r>
              <a:rPr lang="en-US" sz="1000" dirty="0">
                <a:effectLst/>
                <a:hlinkClick r:id="rId26"/>
              </a:rPr>
              <a:t>Bing Web Search </a:t>
            </a:r>
            <a:endParaRPr lang="en-US" sz="1000" dirty="0">
              <a:effectLst/>
            </a:endParaRPr>
          </a:p>
          <a:p>
            <a:pPr lvl="1"/>
            <a:endParaRPr lang="en-US" sz="1000" dirty="0">
              <a:effectLst/>
            </a:endParaRPr>
          </a:p>
          <a:p>
            <a:endParaRPr lang="en-US" sz="10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7663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2/16/2017 5:00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4157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3749055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5545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3738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77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sng" kern="1200" dirty="0">
                <a:solidFill>
                  <a:schemeClr val="tx1"/>
                </a:solidFill>
                <a:effectLst/>
                <a:latin typeface="+mn-lt"/>
                <a:ea typeface="+mn-ea"/>
                <a:cs typeface="+mn-cs"/>
                <a:hlinkClick r:id="rId3"/>
              </a:rPr>
              <a:t>Vigiglobe</a:t>
            </a:r>
            <a:endParaRPr lang="en-US" sz="1000" kern="1200" dirty="0">
              <a:solidFill>
                <a:schemeClr val="tx1"/>
              </a:solidFill>
              <a:effectLst/>
              <a:latin typeface="+mn-lt"/>
              <a:ea typeface="+mn-ea"/>
              <a:cs typeface="+mn-cs"/>
            </a:endParaRPr>
          </a:p>
          <a:p>
            <a:r>
              <a:rPr lang="en-US" sz="1000" kern="1200" dirty="0" err="1">
                <a:solidFill>
                  <a:schemeClr val="tx1"/>
                </a:solidFill>
                <a:effectLst/>
                <a:latin typeface="+mn-lt"/>
                <a:ea typeface="+mn-ea"/>
                <a:cs typeface="+mn-cs"/>
              </a:rPr>
              <a:t>Vigiglobe</a:t>
            </a:r>
            <a:r>
              <a:rPr lang="en-US" sz="1000" kern="1200" dirty="0">
                <a:solidFill>
                  <a:schemeClr val="tx1"/>
                </a:solidFill>
                <a:effectLst/>
                <a:latin typeface="+mn-lt"/>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sz="1000"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49350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dirty="0">
                <a:solidFill>
                  <a:schemeClr val="bg1"/>
                </a:solidFill>
                <a:latin typeface="+mn-lt"/>
              </a:rPr>
              <a:t>Here’s a preview of the Seeing AI app, which started as a research project that helps people who are visually impaired or blind to understand who and what is around them. </a:t>
            </a:r>
          </a:p>
          <a:p>
            <a:endParaRPr lang="en-US" sz="1000" dirty="0">
              <a:latin typeface="+mn-lt"/>
            </a:endParaRPr>
          </a:p>
          <a:p>
            <a:pPr>
              <a:spcAft>
                <a:spcPts val="1800"/>
              </a:spcAft>
            </a:pPr>
            <a:r>
              <a:rPr lang="en-US" sz="1000" dirty="0">
                <a:solidFill>
                  <a:schemeClr val="bg1"/>
                </a:solidFill>
                <a:latin typeface="+mn-lt"/>
              </a:rPr>
              <a:t>The app will use computer vision, image &amp; speech recognition, natural language processing and machine learning from Microsoft Cognitive Services.</a:t>
            </a:r>
            <a:r>
              <a:rPr lang="en-US" sz="1000" baseline="0" dirty="0">
                <a:solidFill>
                  <a:schemeClr val="bg1"/>
                </a:solidFill>
                <a:latin typeface="+mn-lt"/>
              </a:rPr>
              <a:t> </a:t>
            </a:r>
            <a:r>
              <a:rPr lang="en-US" sz="1000" dirty="0">
                <a:solidFill>
                  <a:schemeClr val="bg1"/>
                </a:solidFill>
                <a:latin typeface="+mn-lt"/>
              </a:rPr>
              <a:t>The app is under development and is not available today but it shows what’s possible with the APIs. </a:t>
            </a:r>
          </a:p>
          <a:p>
            <a:endParaRPr lang="en-US" sz="1000" dirty="0">
              <a:latin typeface="+mn-lt"/>
            </a:endParaRP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9759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000" kern="1200" dirty="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861009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4328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81ED3B-2C22-4C87-A5B7-47B82DB4EEA7}" type="slidenum">
              <a:rPr lang="en-US" smtClean="0"/>
              <a:t>3</a:t>
            </a:fld>
            <a:endParaRPr lang="en-US"/>
          </a:p>
        </p:txBody>
      </p:sp>
    </p:spTree>
    <p:extLst>
      <p:ext uri="{BB962C8B-B14F-4D97-AF65-F5344CB8AC3E}">
        <p14:creationId xmlns:p14="http://schemas.microsoft.com/office/powerpoint/2010/main" val="2182842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a:t>
            </a:r>
            <a:r>
              <a:rPr lang="en-US" sz="1000" baseline="0" dirty="0"/>
              <a:t> through Computer Vision python notebook at https://notebooks.azure.com/library/pycognitive</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544104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a:t>
            </a:r>
            <a:r>
              <a:rPr lang="en-US" sz="1000" baseline="0" dirty="0"/>
              <a:t> through Emotion python notebook at https://notebooks.azure.com/library/pycognitive</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7775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Detect human faces and compare similar ones, organize people into groups according to visual similarity, and identify previously tagged people in images. </a:t>
            </a:r>
            <a:endParaRPr lang="zh-CN" altLang="en-US" sz="1000" dirty="0"/>
          </a:p>
        </p:txBody>
      </p:sp>
    </p:spTree>
    <p:extLst>
      <p:ext uri="{BB962C8B-B14F-4D97-AF65-F5344CB8AC3E}">
        <p14:creationId xmlns:p14="http://schemas.microsoft.com/office/powerpoint/2010/main" val="37421361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6890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Intelligent video processing produces stable video output, detects motion, creates intelligent thumbnails, and detects and tracks faces. </a:t>
            </a:r>
            <a:endParaRPr lang="zh-CN" altLang="en-US" sz="1000" dirty="0"/>
          </a:p>
        </p:txBody>
      </p:sp>
    </p:spTree>
    <p:extLst>
      <p:ext uri="{BB962C8B-B14F-4D97-AF65-F5344CB8AC3E}">
        <p14:creationId xmlns:p14="http://schemas.microsoft.com/office/powerpoint/2010/main" val="1558364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62666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82806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324659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t>Powered by intelligent machine learning, Microsoft Content Moderator automatically filters out offensive content in images, text, and video across platforms and includes human review tools for more nuanced cases. </a:t>
            </a:r>
          </a:p>
          <a:p>
            <a:r>
              <a:rPr lang="en-US" sz="1000" b="1" dirty="0"/>
              <a:t>Image moderation API</a:t>
            </a:r>
          </a:p>
          <a:p>
            <a:r>
              <a:rPr lang="en-US" sz="1000" dirty="0"/>
              <a:t>Automatically evaluate images for offensive and unwanted content across differing file types—including altered images. Content Moderator includes optical character recognition (OCR) and face detection to improve the chances of detecting unwanted or exploitive content and implements fuzzy matching against custom blacklists and whitelists.</a:t>
            </a:r>
          </a:p>
          <a:p>
            <a:r>
              <a:rPr lang="en-US" sz="1000" b="1" dirty="0"/>
              <a:t>Text moderation API</a:t>
            </a:r>
          </a:p>
          <a:p>
            <a:r>
              <a:rPr lang="en-US" sz="1000" dirty="0"/>
              <a:t>Detect profanity in more than 100 languages and match text against your custom lists automatically. Content Moderator also checks for malware and phishing URLS plus personally identifiable information (PII).</a:t>
            </a:r>
          </a:p>
          <a:p>
            <a:r>
              <a:rPr lang="en-US" sz="1000" b="1" dirty="0"/>
              <a:t>Video moderation API</a:t>
            </a:r>
          </a:p>
          <a:p>
            <a:r>
              <a:rPr lang="en-US" sz="1000" dirty="0"/>
              <a:t>Enable the proactive detection of adult content in videos with moderation handled in the cloud by Azure Media Services.</a:t>
            </a:r>
          </a:p>
          <a:p>
            <a:r>
              <a:rPr lang="en-US" sz="1000" b="1" dirty="0"/>
              <a:t>Human review tool beta</a:t>
            </a:r>
          </a:p>
          <a:p>
            <a:r>
              <a:rPr lang="en-US" sz="1000" dirty="0"/>
              <a:t>Enjoy the freedom and control of human oversight while still benefiting from automated moderation. Review tools let you review automated results with your team and approve or change tags to override the automated results. Thanks to machine learning and custom lists, your moderation process gets smarter the more you use it.</a:t>
            </a:r>
          </a:p>
          <a:p>
            <a:r>
              <a:rPr lang="en-US" sz="1000" dirty="0">
                <a:hlinkClick r:id="rId3"/>
              </a:rPr>
              <a:t>Try the review tool beta</a:t>
            </a:r>
            <a:endParaRPr lang="en-US" sz="1000" dirty="0"/>
          </a:p>
          <a:p>
            <a:endParaRPr lang="en-US" dirty="0"/>
          </a:p>
        </p:txBody>
      </p:sp>
    </p:spTree>
    <p:extLst>
      <p:ext uri="{BB962C8B-B14F-4D97-AF65-F5344CB8AC3E}">
        <p14:creationId xmlns:p14="http://schemas.microsoft.com/office/powerpoint/2010/main" val="10333700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5555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https://www.microsoft.com/cognitive-services/en-us/uber</a:t>
            </a:r>
          </a:p>
        </p:txBody>
      </p:sp>
      <p:sp>
        <p:nvSpPr>
          <p:cNvPr id="4" name="Slide Number Placeholder 3"/>
          <p:cNvSpPr>
            <a:spLocks noGrp="1"/>
          </p:cNvSpPr>
          <p:nvPr>
            <p:ph type="sldNum" sz="quarter" idx="10"/>
          </p:nvPr>
        </p:nvSpPr>
        <p:spPr/>
        <p:txBody>
          <a:bodyPr/>
          <a:lstStyle/>
          <a:p>
            <a:fld id="{C281ED3B-2C22-4C87-A5B7-47B82DB4EEA7}" type="slidenum">
              <a:rPr lang="en-US" smtClean="0"/>
              <a:t>5</a:t>
            </a:fld>
            <a:endParaRPr lang="en-US"/>
          </a:p>
        </p:txBody>
      </p:sp>
    </p:spTree>
    <p:extLst>
      <p:ext uri="{BB962C8B-B14F-4D97-AF65-F5344CB8AC3E}">
        <p14:creationId xmlns:p14="http://schemas.microsoft.com/office/powerpoint/2010/main" val="522394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Convert audio to text, understand intent, and convert text back to speech for natural responsiveness. </a:t>
            </a:r>
          </a:p>
          <a:p>
            <a:endParaRPr lang="en-US" altLang="zh-CN" sz="1000" dirty="0">
              <a:effectLst/>
            </a:endParaRPr>
          </a:p>
          <a:p>
            <a:r>
              <a:rPr lang="en-US" sz="1000" dirty="0">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sz="1000" dirty="0">
                <a:effectLst/>
                <a:hlinkClick r:id="rId3"/>
              </a:rPr>
              <a:t>LUIS</a:t>
            </a:r>
            <a:r>
              <a:rPr lang="en-US" sz="1000" dirty="0">
                <a:effectLst/>
              </a:rPr>
              <a:t> service are used to generate the intent. </a:t>
            </a:r>
            <a:endParaRPr lang="zh-CN" altLang="en-US" sz="1000" dirty="0"/>
          </a:p>
        </p:txBody>
      </p:sp>
    </p:spTree>
    <p:extLst>
      <p:ext uri="{BB962C8B-B14F-4D97-AF65-F5344CB8AC3E}">
        <p14:creationId xmlns:p14="http://schemas.microsoft.com/office/powerpoint/2010/main" val="2940660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sng" kern="1200" dirty="0" err="1">
                <a:solidFill>
                  <a:schemeClr val="tx1"/>
                </a:solidFill>
                <a:effectLst/>
                <a:latin typeface="+mn-lt"/>
                <a:ea typeface="+mn-ea"/>
                <a:cs typeface="+mn-cs"/>
                <a:hlinkClick r:id="rId3"/>
              </a:rPr>
              <a:t>Blucup</a:t>
            </a:r>
            <a:endParaRPr lang="en-US" sz="1000" dirty="0">
              <a:effectLst/>
              <a:latin typeface="+mn-lt"/>
            </a:endParaRPr>
          </a:p>
          <a:p>
            <a:r>
              <a:rPr lang="en-US" sz="1000" kern="1200" dirty="0">
                <a:solidFill>
                  <a:schemeClr val="tx1"/>
                </a:solidFill>
                <a:effectLst/>
                <a:latin typeface="+mn-lt"/>
                <a:ea typeface="+mn-ea"/>
                <a:cs typeface="+mn-cs"/>
              </a:rPr>
              <a:t>Finland-based </a:t>
            </a:r>
            <a:r>
              <a:rPr lang="en-US" sz="1000" kern="1200" dirty="0" err="1">
                <a:solidFill>
                  <a:schemeClr val="tx1"/>
                </a:solidFill>
                <a:effectLst/>
                <a:latin typeface="+mn-lt"/>
                <a:ea typeface="+mn-ea"/>
                <a:cs typeface="+mn-cs"/>
              </a:rPr>
              <a:t>Blucup</a:t>
            </a:r>
            <a:r>
              <a:rPr lang="en-US" sz="1000" kern="1200" dirty="0">
                <a:solidFill>
                  <a:schemeClr val="tx1"/>
                </a:solidFill>
                <a:effectLst/>
                <a:latin typeface="+mn-lt"/>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1000" kern="1200" dirty="0" err="1">
                <a:solidFill>
                  <a:schemeClr val="tx1"/>
                </a:solidFill>
                <a:effectLst/>
                <a:latin typeface="+mn-lt"/>
                <a:ea typeface="+mn-ea"/>
                <a:cs typeface="+mn-cs"/>
              </a:rPr>
              <a:t>Blucup</a:t>
            </a:r>
            <a:r>
              <a:rPr lang="en-US" sz="1000" kern="1200" dirty="0">
                <a:solidFill>
                  <a:schemeClr val="tx1"/>
                </a:solidFill>
                <a:effectLst/>
                <a:latin typeface="+mn-lt"/>
                <a:ea typeface="+mn-ea"/>
                <a:cs typeface="+mn-cs"/>
              </a:rPr>
              <a:t> provides customers with accurate results and rich features—all while speeding development internally.</a:t>
            </a:r>
          </a:p>
          <a:p>
            <a:r>
              <a:rPr lang="en-US" sz="1000" kern="1200" dirty="0">
                <a:solidFill>
                  <a:schemeClr val="tx1"/>
                </a:solidFill>
                <a:effectLst/>
                <a:latin typeface="+mn-lt"/>
                <a:ea typeface="+mn-ea"/>
                <a:cs typeface="+mn-cs"/>
              </a:rPr>
              <a:t> </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01994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Eliminate speech recognition barriers like speaking style, background noise, and vocabulary. </a:t>
            </a:r>
          </a:p>
          <a:p>
            <a:r>
              <a:rPr lang="en-US" sz="1000" kern="1200" dirty="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000" kern="1200" dirty="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3104808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65435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2302972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50959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8913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The Bing Spell Check API corrects spelling errors, contextually recognizes names and slang, understands homonyms, and supports brand names. </a:t>
            </a:r>
            <a:endParaRPr lang="zh-CN" altLang="en-US" sz="1000" dirty="0"/>
          </a:p>
        </p:txBody>
      </p:sp>
    </p:spTree>
    <p:extLst>
      <p:ext uri="{BB962C8B-B14F-4D97-AF65-F5344CB8AC3E}">
        <p14:creationId xmlns:p14="http://schemas.microsoft.com/office/powerpoint/2010/main" val="4216968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75281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Understand language contextually, so your app communicates with people in the way they speak. </a:t>
            </a:r>
          </a:p>
          <a:p>
            <a:r>
              <a:rPr lang="en-US" sz="10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0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1394961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https://www.microsoft.com/developerblog/real-life-code/2016/11/18/Improving-speech-and-intent-recognition-on-iOS.html</a:t>
            </a:r>
          </a:p>
        </p:txBody>
      </p:sp>
      <p:sp>
        <p:nvSpPr>
          <p:cNvPr id="4" name="Slide Number Placeholder 3"/>
          <p:cNvSpPr>
            <a:spLocks noGrp="1"/>
          </p:cNvSpPr>
          <p:nvPr>
            <p:ph type="sldNum" sz="quarter" idx="10"/>
          </p:nvPr>
        </p:nvSpPr>
        <p:spPr/>
        <p:txBody>
          <a:bodyPr/>
          <a:lstStyle/>
          <a:p>
            <a:fld id="{C281ED3B-2C22-4C87-A5B7-47B82DB4EEA7}" type="slidenum">
              <a:rPr lang="en-US" smtClean="0"/>
              <a:t>6</a:t>
            </a:fld>
            <a:endParaRPr lang="en-US"/>
          </a:p>
        </p:txBody>
      </p:sp>
    </p:spTree>
    <p:extLst>
      <p:ext uri="{BB962C8B-B14F-4D97-AF65-F5344CB8AC3E}">
        <p14:creationId xmlns:p14="http://schemas.microsoft.com/office/powerpoint/2010/main" val="30988320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79778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3048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81ED3B-2C22-4C87-A5B7-47B82DB4EEA7}" type="slidenum">
              <a:rPr lang="en-US" smtClean="0"/>
              <a:t>53</a:t>
            </a:fld>
            <a:endParaRPr lang="en-US"/>
          </a:p>
        </p:txBody>
      </p:sp>
    </p:spTree>
    <p:extLst>
      <p:ext uri="{BB962C8B-B14F-4D97-AF65-F5344CB8AC3E}">
        <p14:creationId xmlns:p14="http://schemas.microsoft.com/office/powerpoint/2010/main" val="2519314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https://luis.ai and follow the short “Luis Application” </a:t>
            </a:r>
            <a:r>
              <a:rPr lang="en-US" sz="1000"/>
              <a:t>section here https://github.com/Microsoft/BotBuilder-Samples/tree/master/Node/intelligence-LUIS#luis-application.  </a:t>
            </a:r>
            <a:r>
              <a:rPr lang="en-US" sz="1000" dirty="0"/>
              <a:t>Test the model with queries</a:t>
            </a:r>
            <a:r>
              <a:rPr lang="en-US" sz="1000" baseline="0" dirty="0"/>
              <a:t> and enter in some new </a:t>
            </a:r>
            <a:r>
              <a:rPr lang="en-US" sz="1000" baseline="0" dirty="0" err="1"/>
              <a:t>utterences</a:t>
            </a:r>
            <a:r>
              <a:rPr lang="en-US" sz="1000" baseline="0" dirty="0"/>
              <a:t>.</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90528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Try it out below! </a:t>
            </a:r>
            <a:endParaRPr lang="zh-CN" altLang="en-US" sz="1000" dirty="0"/>
          </a:p>
        </p:txBody>
      </p:sp>
    </p:spTree>
    <p:extLst>
      <p:ext uri="{BB962C8B-B14F-4D97-AF65-F5344CB8AC3E}">
        <p14:creationId xmlns:p14="http://schemas.microsoft.com/office/powerpoint/2010/main" val="3680658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344589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2097563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Follow https://github.com/Azure/bot-education/blob/master/Student-Resources/Labs/CSharp/CognitiveServicesLab_API_ref.md</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93189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dirty="0"/>
              <a:t>Case</a:t>
            </a:r>
            <a:r>
              <a:rPr lang="en-US" sz="1000" baseline="0" dirty="0"/>
              <a:t> study coming soon</a:t>
            </a:r>
            <a:endParaRPr lang="en-US" sz="1000"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80667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accurately.</a:t>
            </a:r>
          </a:p>
          <a:p>
            <a:endParaRPr lang="zh-CN" altLang="en-US" dirty="0"/>
          </a:p>
        </p:txBody>
      </p:sp>
    </p:spTree>
    <p:extLst>
      <p:ext uri="{BB962C8B-B14F-4D97-AF65-F5344CB8AC3E}">
        <p14:creationId xmlns:p14="http://schemas.microsoft.com/office/powerpoint/2010/main" val="3427931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https://www.microsoft.com/en-us/PhotoDNA</a:t>
            </a:r>
          </a:p>
        </p:txBody>
      </p:sp>
      <p:sp>
        <p:nvSpPr>
          <p:cNvPr id="4" name="Slide Number Placeholder 3"/>
          <p:cNvSpPr>
            <a:spLocks noGrp="1"/>
          </p:cNvSpPr>
          <p:nvPr>
            <p:ph type="sldNum" sz="quarter" idx="10"/>
          </p:nvPr>
        </p:nvSpPr>
        <p:spPr/>
        <p:txBody>
          <a:bodyPr/>
          <a:lstStyle/>
          <a:p>
            <a:fld id="{C281ED3B-2C22-4C87-A5B7-47B82DB4EEA7}" type="slidenum">
              <a:rPr lang="en-US" smtClean="0"/>
              <a:t>7</a:t>
            </a:fld>
            <a:endParaRPr lang="en-US"/>
          </a:p>
        </p:txBody>
      </p:sp>
    </p:spTree>
    <p:extLst>
      <p:ext uri="{BB962C8B-B14F-4D97-AF65-F5344CB8AC3E}">
        <p14:creationId xmlns:p14="http://schemas.microsoft.com/office/powerpoint/2010/main" val="2534425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t>. Try now the Speech Translator demo App on : https://github.com/MicrosoftTranslator/SpeechTranslator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 Try now the Document Translator demo, translating (batches of) Word or pdf documents while preserving the formatting : https://www.microsoft.com/en-us/translator/doctranslator.aspx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r>
              <a:rPr lang="en-US" sz="1000" b="1" dirty="0"/>
              <a:t>Language detection</a:t>
            </a:r>
          </a:p>
          <a:p>
            <a:r>
              <a:rPr lang="en-US" sz="1000" dirty="0">
                <a:effectLst/>
              </a:rPr>
              <a:t>The Translator Text API automatically detects the language of the text that’s sent before translating it. If your application simply needs to know what language the text is in, you can also call the API to detect the language of any text string. </a:t>
            </a:r>
          </a:p>
          <a:p>
            <a:r>
              <a:rPr lang="en-US" sz="1000" b="1" dirty="0"/>
              <a:t>Translation</a:t>
            </a:r>
          </a:p>
          <a:p>
            <a:r>
              <a:rPr lang="en-US" sz="1000" dirty="0">
                <a:effectLst/>
              </a:rPr>
              <a:t>Add speech translation, for any of the 9 supported languages, and text translation, for any of the 60 supported languages, to your app. Grow your potential user base by localizing your app and its content with clear translations. </a:t>
            </a:r>
          </a:p>
          <a:p>
            <a:endParaRPr lang="en-US" sz="1000" dirty="0">
              <a:effectLst/>
            </a:endParaRPr>
          </a:p>
          <a:p>
            <a:r>
              <a:rPr lang="en-US" sz="1000" dirty="0">
                <a:effectLst/>
              </a:rPr>
              <a:t>Listing of text translation languages supported:</a:t>
            </a:r>
            <a:r>
              <a:rPr lang="en-US" sz="1000" baseline="0" dirty="0">
                <a:effectLst/>
              </a:rPr>
              <a:t>  https://www.microsoft.com/en-us/translator/languages.aspx</a:t>
            </a:r>
          </a:p>
          <a:p>
            <a:r>
              <a:rPr lang="en-US" sz="1000" baseline="0" dirty="0">
                <a:effectLst/>
              </a:rPr>
              <a:t>There, you can also find out about:</a:t>
            </a:r>
          </a:p>
          <a:p>
            <a:pPr marL="171450" indent="-171450">
              <a:buFontTx/>
              <a:buChar char="-"/>
            </a:pPr>
            <a:r>
              <a:rPr lang="en-US" sz="1000" baseline="0" dirty="0">
                <a:effectLst/>
              </a:rPr>
              <a:t>Conversation translation</a:t>
            </a:r>
          </a:p>
          <a:p>
            <a:pPr marL="171450" indent="-171450">
              <a:buFontTx/>
              <a:buChar char="-"/>
            </a:pPr>
            <a:r>
              <a:rPr lang="en-US" sz="1000" baseline="0" dirty="0">
                <a:effectLst/>
              </a:rPr>
              <a:t>Neural network powered languages</a:t>
            </a:r>
          </a:p>
          <a:p>
            <a:pPr marL="171450" indent="-171450">
              <a:buFontTx/>
              <a:buChar char="-"/>
            </a:pPr>
            <a:r>
              <a:rPr lang="en-US" sz="1000" baseline="0" dirty="0">
                <a:effectLst/>
              </a:rPr>
              <a:t>Voice recognition languages</a:t>
            </a:r>
          </a:p>
          <a:p>
            <a:pPr marL="171450" indent="-171450">
              <a:buFontTx/>
              <a:buChar char="-"/>
            </a:pPr>
            <a:r>
              <a:rPr lang="en-US" sz="1000" baseline="0" dirty="0">
                <a:effectLst/>
              </a:rPr>
              <a:t>Image translation languages using OCR for pics </a:t>
            </a:r>
            <a:r>
              <a:rPr lang="en-US" sz="1000" baseline="0">
                <a:effectLst/>
              </a:rPr>
              <a:t>on devices</a:t>
            </a:r>
            <a:endParaRPr lang="en-US" sz="1000" baseline="0" dirty="0">
              <a:effectLst/>
            </a:endParaRPr>
          </a:p>
          <a:p>
            <a:pPr marL="171450" indent="-171450">
              <a:buFontTx/>
              <a:buChar char="-"/>
            </a:pPr>
            <a:r>
              <a:rPr lang="en-US" sz="1000" baseline="0" dirty="0">
                <a:effectLst/>
              </a:rPr>
              <a:t>Language packs for offline translation supported languages</a:t>
            </a:r>
          </a:p>
          <a:p>
            <a:pPr marL="171450" indent="-171450">
              <a:buFontTx/>
              <a:buChar char="-"/>
            </a:pPr>
            <a:r>
              <a:rPr lang="en-US" sz="1000" baseline="0" dirty="0">
                <a:effectLst/>
              </a:rPr>
              <a:t>Text to speech languages</a:t>
            </a:r>
          </a:p>
          <a:p>
            <a:pPr marL="0" indent="0">
              <a:buFontTx/>
              <a:buNone/>
            </a:pPr>
            <a:r>
              <a:rPr lang="en-US" sz="1000" dirty="0">
                <a:effectLst/>
              </a:rPr>
              <a:t>And find the developer</a:t>
            </a:r>
            <a:r>
              <a:rPr lang="en-US" sz="1000" baseline="0" dirty="0">
                <a:effectLst/>
              </a:rPr>
              <a:t> information at https://www.microsoft.com/cognitive-services/en-us/translator-api/documentation/TranslatorInfo/overview</a:t>
            </a:r>
          </a:p>
          <a:p>
            <a:pPr marL="0" indent="0">
              <a:buFontTx/>
              <a:buNone/>
            </a:pPr>
            <a:endParaRPr lang="en-US" sz="1000" dirty="0">
              <a:effectLst/>
            </a:endParaRPr>
          </a:p>
          <a:p>
            <a:r>
              <a:rPr lang="en-US" sz="1000" b="1" dirty="0"/>
              <a:t>Custom translation system</a:t>
            </a:r>
          </a:p>
          <a:p>
            <a:r>
              <a:rPr lang="en-US" sz="1000" dirty="0">
                <a:effectLst/>
              </a:rPr>
              <a:t>Build a custom translation system, using as little as 1,000 parallel sentences or start out simply by providing a dictionary of company specific words. </a:t>
            </a:r>
          </a:p>
          <a:p>
            <a:r>
              <a:rPr lang="en-US" sz="1000" b="1" dirty="0"/>
              <a:t>Collaborative Translation Framework (CTF)</a:t>
            </a:r>
          </a:p>
          <a:p>
            <a:r>
              <a:rPr lang="en-US" sz="1000" dirty="0">
                <a:effectLst/>
              </a:rPr>
              <a:t>Improve translations by creating a specific user group that provides suggestions to improve the translations. Users suggest translations and designated approvers either approve or deny changes. These updated translations can then be used for the company’s specific Hub to further improve its custom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Tree>
    <p:extLst>
      <p:ext uri="{BB962C8B-B14F-4D97-AF65-F5344CB8AC3E}">
        <p14:creationId xmlns:p14="http://schemas.microsoft.com/office/powerpoint/2010/main" val="1746744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353549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Tap into the wealth of academic content in the Microsoft Academic Graph using the Academic Knowledge API. </a:t>
            </a:r>
          </a:p>
          <a:p>
            <a:r>
              <a:rPr lang="en-US" sz="1000" kern="1200" dirty="0">
                <a:solidFill>
                  <a:schemeClr val="tx1"/>
                </a:solidFill>
                <a:effectLst/>
                <a:latin typeface="+mn-lt"/>
                <a:ea typeface="+mn-ea"/>
                <a:cs typeface="+mn-cs"/>
              </a:rPr>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sz="1000" kern="1200" dirty="0">
                <a:solidFill>
                  <a:schemeClr val="tx1"/>
                </a:solidFill>
                <a:effectLst/>
                <a:latin typeface="+mn-lt"/>
                <a:ea typeface="+mn-ea"/>
                <a:cs typeface="+mn-cs"/>
              </a:rPr>
              <a:t>Additionally, the Academic Knowledge API can auto-complete natural language queries and return entity results, helping users narrow research results faster. </a:t>
            </a:r>
          </a:p>
          <a:p>
            <a:r>
              <a:rPr lang="en-US" sz="1000" kern="1200" dirty="0">
                <a:solidFill>
                  <a:schemeClr val="tx1"/>
                </a:solidFill>
                <a:effectLst/>
                <a:latin typeface="+mn-lt"/>
                <a:ea typeface="+mn-ea"/>
                <a:cs typeface="+mn-cs"/>
              </a:rPr>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16540186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sz="1000" kern="1200" dirty="0">
                <a:solidFill>
                  <a:schemeClr val="tx1"/>
                </a:solidFill>
                <a:effectLst/>
                <a:latin typeface="+mn-lt"/>
                <a:ea typeface="+mn-ea"/>
                <a:cs typeface="+mn-cs"/>
              </a:rPr>
              <a:t>For example, your app may need to understand that "London, the capital" is the city of </a:t>
            </a:r>
          </a:p>
          <a:p>
            <a:r>
              <a:rPr lang="en-US" sz="1000" kern="1200" dirty="0">
                <a:solidFill>
                  <a:schemeClr val="tx1"/>
                </a:solidFill>
                <a:effectLst/>
                <a:latin typeface="+mn-lt"/>
                <a:ea typeface="+mn-ea"/>
                <a:cs typeface="+mn-cs"/>
              </a:rPr>
              <a:t>London in the United Kingdom and not London, Ontario, or Jack London, the author. </a:t>
            </a:r>
          </a:p>
          <a:p>
            <a:r>
              <a:rPr lang="en-US" sz="1000" kern="1200" dirty="0">
                <a:solidFill>
                  <a:schemeClr val="tx1"/>
                </a:solidFill>
                <a:effectLst/>
                <a:latin typeface="+mn-lt"/>
                <a:ea typeface="+mn-ea"/>
                <a:cs typeface="+mn-cs"/>
              </a:rPr>
              <a:t>The Entity Linking Service provides this information quickly and within context, offering a faster, more intelligent user experience. </a:t>
            </a:r>
          </a:p>
          <a:p>
            <a:endParaRPr lang="en-US" sz="1000" dirty="0"/>
          </a:p>
        </p:txBody>
      </p:sp>
    </p:spTree>
    <p:extLst>
      <p:ext uri="{BB962C8B-B14F-4D97-AF65-F5344CB8AC3E}">
        <p14:creationId xmlns:p14="http://schemas.microsoft.com/office/powerpoint/2010/main" val="9373545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a:t>
            </a:r>
            <a:r>
              <a:rPr lang="en-US" sz="1000" baseline="0" dirty="0"/>
              <a:t> through Text Analytics python notebook at https://notebooks.azure.com/library/pycognitive</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748226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a:t>
            </a:r>
            <a:r>
              <a:rPr lang="en-US" sz="1000" baseline="0" dirty="0"/>
              <a:t> through Entity Linking python notebook at https://notebooks.azure.com/library/python-cognitive</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4007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Do you have structured data for users to explore via natural language? The Knowledge Exploration Service takes structured data and linguistic resources you provide and creates a service that enables interactive search. </a:t>
            </a:r>
          </a:p>
          <a:p>
            <a:r>
              <a:rPr lang="en-US" sz="1000" kern="1200" dirty="0">
                <a:solidFill>
                  <a:schemeClr val="tx1"/>
                </a:solidFill>
                <a:effectLst/>
                <a:latin typeface="+mn-lt"/>
                <a:ea typeface="+mn-ea"/>
                <a:cs typeface="+mn-cs"/>
              </a:rPr>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1462722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Recommendations API helps your customer discover items in your catalog. </a:t>
            </a:r>
          </a:p>
          <a:p>
            <a:r>
              <a:rPr lang="en-US" sz="1000" dirty="0"/>
              <a:t>Customer activity in your digital store is used to recommend items and to improve conversion in your digital store. </a:t>
            </a:r>
          </a:p>
          <a:p>
            <a:r>
              <a:rPr lang="en-US" sz="1000" dirty="0"/>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68</a:t>
            </a:fld>
            <a:endParaRPr lang="en-US"/>
          </a:p>
        </p:txBody>
      </p:sp>
    </p:spTree>
    <p:extLst>
      <p:ext uri="{BB962C8B-B14F-4D97-AF65-F5344CB8AC3E}">
        <p14:creationId xmlns:p14="http://schemas.microsoft.com/office/powerpoint/2010/main" val="2453220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043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721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https://www.microsoft.com/cognitive-services/en-us/mimickeralarm</a:t>
            </a:r>
          </a:p>
        </p:txBody>
      </p:sp>
      <p:sp>
        <p:nvSpPr>
          <p:cNvPr id="4" name="Slide Number Placeholder 3"/>
          <p:cNvSpPr>
            <a:spLocks noGrp="1"/>
          </p:cNvSpPr>
          <p:nvPr>
            <p:ph type="sldNum" sz="quarter" idx="10"/>
          </p:nvPr>
        </p:nvSpPr>
        <p:spPr/>
        <p:txBody>
          <a:bodyPr/>
          <a:lstStyle/>
          <a:p>
            <a:fld id="{C281ED3B-2C22-4C87-A5B7-47B82DB4EEA7}" type="slidenum">
              <a:rPr lang="en-US" smtClean="0"/>
              <a:t>8</a:t>
            </a:fld>
            <a:endParaRPr lang="en-US"/>
          </a:p>
        </p:txBody>
      </p:sp>
    </p:spTree>
    <p:extLst>
      <p:ext uri="{BB962C8B-B14F-4D97-AF65-F5344CB8AC3E}">
        <p14:creationId xmlns:p14="http://schemas.microsoft.com/office/powerpoint/2010/main" val="19237855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err="1">
                <a:effectLst/>
              </a:rPr>
              <a:t>QnA</a:t>
            </a:r>
            <a:r>
              <a:rPr lang="en-US" sz="1000" dirty="0">
                <a:effectLst/>
              </a:rPr>
              <a:t> Maker is primarily meant to provide a FAQ data source which you can query from your Bot/Application. Although developers will find this useful, content owners will especially benefit from this tool. </a:t>
            </a:r>
            <a:r>
              <a:rPr lang="en-US" sz="1000" dirty="0" err="1">
                <a:effectLst/>
              </a:rPr>
              <a:t>QnA</a:t>
            </a:r>
            <a:r>
              <a:rPr lang="en-US" sz="1000" dirty="0">
                <a:effectLst/>
              </a:rPr>
              <a:t> Maker is a completely no-code way of managing the content that powers your Bot/Application.</a:t>
            </a:r>
          </a:p>
          <a:p>
            <a:endParaRPr lang="en-US" dirty="0"/>
          </a:p>
        </p:txBody>
      </p:sp>
    </p:spTree>
    <p:extLst>
      <p:ext uri="{BB962C8B-B14F-4D97-AF65-F5344CB8AC3E}">
        <p14:creationId xmlns:p14="http://schemas.microsoft.com/office/powerpoint/2010/main" val="805652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t>Editing the </a:t>
            </a:r>
            <a:r>
              <a:rPr lang="en-US" sz="1000" dirty="0" err="1"/>
              <a:t>QnA</a:t>
            </a:r>
            <a:r>
              <a:rPr lang="en-US" sz="1000" baseline="0" dirty="0"/>
              <a:t> Maker Knowledge Base</a:t>
            </a:r>
          </a:p>
          <a:p>
            <a:r>
              <a:rPr lang="en-US" sz="1000" baseline="0" dirty="0"/>
              <a:t>Showing, one of “My services” at https://qnamaker.ai or you can “Create a new service” here as well.</a:t>
            </a:r>
            <a:endParaRPr lang="en-US" sz="100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373168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 to https://qnamaker.ai and create a new knowledge base according to:</a:t>
            </a:r>
            <a:r>
              <a:rPr lang="en-US" sz="1000" baseline="0" dirty="0"/>
              <a:t> https://www.microsoft.com/cognitive-services/en-us/QnAMaker/documentation/guides/createkb</a:t>
            </a:r>
          </a:p>
          <a:p>
            <a:endParaRPr lang="en-US" sz="1000" baseline="0" dirty="0"/>
          </a:p>
          <a:p>
            <a:r>
              <a:rPr lang="en-US" sz="1000" baseline="0" dirty="0"/>
              <a:t>Then, update, train and publish with:</a:t>
            </a:r>
          </a:p>
          <a:p>
            <a:endParaRPr lang="en-US" sz="1000" baseline="0" dirty="0"/>
          </a:p>
          <a:p>
            <a:r>
              <a:rPr lang="en-US" sz="1000" baseline="0" dirty="0"/>
              <a:t>https://www.microsoft.com/cognitive-services/en-us/QnAMaker/documentation/guides/updatekb</a:t>
            </a:r>
          </a:p>
          <a:p>
            <a:r>
              <a:rPr lang="en-US" sz="1000" baseline="0" dirty="0"/>
              <a:t>https://www.microsoft.com/cognitive-services/en-us/QnAMaker/documentation/guides/trainkb</a:t>
            </a:r>
          </a:p>
          <a:p>
            <a:r>
              <a:rPr lang="en-US" sz="1000" baseline="0" dirty="0"/>
              <a:t>https://www.microsoft.com/cognitive-services/en-us/QnAMaker/documentation/guides/publishkb</a:t>
            </a:r>
          </a:p>
          <a:p>
            <a:endParaRPr lang="en-US" sz="1000" baseline="0" dirty="0"/>
          </a:p>
          <a:p>
            <a:endParaRPr lang="en-US" sz="1000" dirty="0"/>
          </a:p>
        </p:txBody>
      </p:sp>
      <p:sp>
        <p:nvSpPr>
          <p:cNvPr id="4" name="Slide Number Placeholder 3"/>
          <p:cNvSpPr>
            <a:spLocks noGrp="1"/>
          </p:cNvSpPr>
          <p:nvPr>
            <p:ph type="sldNum" sz="quarter" idx="10"/>
          </p:nvPr>
        </p:nvSpPr>
        <p:spPr/>
        <p:txBody>
          <a:bodyPr/>
          <a:lstStyle/>
          <a:p>
            <a:fld id="{C281ED3B-2C22-4C87-A5B7-47B82DB4EEA7}" type="slidenum">
              <a:rPr lang="en-US" smtClean="0"/>
              <a:t>73</a:t>
            </a:fld>
            <a:endParaRPr lang="en-US"/>
          </a:p>
        </p:txBody>
      </p:sp>
    </p:spTree>
    <p:extLst>
      <p:ext uri="{BB962C8B-B14F-4D97-AF65-F5344CB8AC3E}">
        <p14:creationId xmlns:p14="http://schemas.microsoft.com/office/powerpoint/2010/main" val="14625395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 5:00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5367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dirty="0"/>
          </a:p>
        </p:txBody>
      </p:sp>
    </p:spTree>
    <p:extLst>
      <p:ext uri="{BB962C8B-B14F-4D97-AF65-F5344CB8AC3E}">
        <p14:creationId xmlns:p14="http://schemas.microsoft.com/office/powerpoint/2010/main" val="31435413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dirty="0"/>
          </a:p>
        </p:txBody>
      </p:sp>
    </p:spTree>
    <p:extLst>
      <p:ext uri="{BB962C8B-B14F-4D97-AF65-F5344CB8AC3E}">
        <p14:creationId xmlns:p14="http://schemas.microsoft.com/office/powerpoint/2010/main" val="11903329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520613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21230482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2653835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513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company success story:  https://www.microsoft.com/cognitive-services/cloudinary</a:t>
            </a:r>
          </a:p>
        </p:txBody>
      </p:sp>
      <p:sp>
        <p:nvSpPr>
          <p:cNvPr id="4" name="Slide Number Placeholder 3"/>
          <p:cNvSpPr>
            <a:spLocks noGrp="1"/>
          </p:cNvSpPr>
          <p:nvPr>
            <p:ph type="sldNum" sz="quarter" idx="10"/>
          </p:nvPr>
        </p:nvSpPr>
        <p:spPr/>
        <p:txBody>
          <a:bodyPr/>
          <a:lstStyle/>
          <a:p>
            <a:fld id="{C281ED3B-2C22-4C87-A5B7-47B82DB4EEA7}" type="slidenum">
              <a:rPr lang="en-US" smtClean="0"/>
              <a:t>9</a:t>
            </a:fld>
            <a:endParaRPr lang="en-US"/>
          </a:p>
        </p:txBody>
      </p:sp>
    </p:spTree>
    <p:extLst>
      <p:ext uri="{BB962C8B-B14F-4D97-AF65-F5344CB8AC3E}">
        <p14:creationId xmlns:p14="http://schemas.microsoft.com/office/powerpoint/2010/main" val="17427019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Access to strong documentation,</a:t>
            </a:r>
            <a:r>
              <a:rPr lang="en-US" sz="1000" baseline="0" dirty="0"/>
              <a:t> sample code and community resources is critical for developers to be able to understand and become users of Cognitive Services.  Customize these links based on your own resources or use the ones listed here.  </a:t>
            </a:r>
            <a:endParaRPr lang="en-US" sz="1000" dirty="0"/>
          </a:p>
        </p:txBody>
      </p:sp>
    </p:spTree>
    <p:extLst>
      <p:ext uri="{BB962C8B-B14F-4D97-AF65-F5344CB8AC3E}">
        <p14:creationId xmlns:p14="http://schemas.microsoft.com/office/powerpoint/2010/main" val="27650075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https://www.microsoft.com/cognitive-services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656983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179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81ED3B-2C22-4C87-A5B7-47B82DB4EEA7}" type="slidenum">
              <a:rPr lang="en-US" smtClean="0"/>
              <a:t>84</a:t>
            </a:fld>
            <a:endParaRPr lang="en-US"/>
          </a:p>
        </p:txBody>
      </p:sp>
    </p:spTree>
    <p:extLst>
      <p:ext uri="{BB962C8B-B14F-4D97-AF65-F5344CB8AC3E}">
        <p14:creationId xmlns:p14="http://schemas.microsoft.com/office/powerpoint/2010/main" val="4902523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So, what are Cognitive Services?  Cognitive Services are a collection of artificial intelligence APIs, and we believe in </a:t>
            </a:r>
            <a:r>
              <a:rPr lang="en-US" sz="1000" i="1" kern="1200" dirty="0">
                <a:solidFill>
                  <a:schemeClr val="tx1"/>
                </a:solidFill>
                <a:effectLst/>
                <a:latin typeface="+mn-lt"/>
                <a:ea typeface="+mn-ea"/>
                <a:cs typeface="+mn-cs"/>
              </a:rPr>
              <a:t>democratizing</a:t>
            </a:r>
            <a:r>
              <a:rPr lang="en-US" sz="1000" kern="1200" dirty="0">
                <a:solidFill>
                  <a:schemeClr val="tx1"/>
                </a:solidFill>
                <a:effectLst/>
                <a:latin typeface="+mn-lt"/>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technology used in our APIs is the same technology that powers our products today.  And so, when you think of things like the Bing search APIs, it's the same technology from Bing.</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Today I’m going to talk with you about the entire collection spanning vision, speech, language, knowledge, and search.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other things that I want to point out is that you can get started for free with all of the APIs, but we do have pricing available for a number of them, which are in public preview on Azure.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other piece is the developer resources.  So, all of our documentation is on the website and actually in GitHub as well, so we do welcome community submissions.  We have a set of SBKs that are also available on GitHub where we welcome poll requests and post everything on there.  The SBKs vary from API to API, but they are all included in this one repository for people to see.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And then we have three different communities that we support. We have our MSDN forums, our Stack Overflow, and we have User Voice that we use for feedback requests.  </a:t>
            </a:r>
          </a:p>
          <a:p>
            <a:r>
              <a:rPr lang="en-US" sz="1000" kern="1200" dirty="0">
                <a:solidFill>
                  <a:schemeClr val="tx1"/>
                </a:solidFill>
                <a:effectLst/>
                <a:latin typeface="+mn-lt"/>
                <a:ea typeface="+mn-ea"/>
                <a:cs typeface="+mn-cs"/>
              </a:rPr>
              <a:t> </a:t>
            </a:r>
          </a:p>
        </p:txBody>
      </p:sp>
      <p:sp>
        <p:nvSpPr>
          <p:cNvPr id="6" name="Date Placeholder 5"/>
          <p:cNvSpPr>
            <a:spLocks noGrp="1"/>
          </p:cNvSpPr>
          <p:nvPr>
            <p:ph type="dt" idx="12"/>
          </p:nvPr>
        </p:nvSpPr>
        <p:spPr/>
        <p:txBody>
          <a:bodyPr/>
          <a:lstStyle/>
          <a:p>
            <a:fld id="{B192D058-1985-4467-845A-1C29607F2B73}" type="datetime1">
              <a:rPr lang="en-US" smtClean="0"/>
              <a:t>2/16/2017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563868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question that you</a:t>
            </a:r>
            <a:r>
              <a:rPr lang="en-US" sz="1000" baseline="0" dirty="0"/>
              <a:t> will get is to demo the APIs.  This is a good place to show a demo from our website www.microsoft.com/cognitive or do show one that you create using your favorite APIs.  </a:t>
            </a:r>
            <a:endParaRPr lang="en-US" sz="100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2/16/2017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831476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a:t>
            </a:r>
            <a:r>
              <a:rPr lang="en-US" sz="1000" baseline="0" dirty="0"/>
              <a:t> conclusion, why should you try Microsoft Cognitive Services?  </a:t>
            </a:r>
            <a:endParaRPr lang="en-US" sz="1000"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2/16/2017 5:00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6133149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88</a:t>
            </a:fld>
            <a:endParaRPr lang="en-US"/>
          </a:p>
        </p:txBody>
      </p:sp>
    </p:spTree>
    <p:extLst>
      <p:ext uri="{BB962C8B-B14F-4D97-AF65-F5344CB8AC3E}">
        <p14:creationId xmlns:p14="http://schemas.microsoft.com/office/powerpoint/2010/main" val="987894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10</a:t>
            </a:fld>
            <a:endParaRPr lang="en-US"/>
          </a:p>
        </p:txBody>
      </p:sp>
    </p:spTree>
    <p:extLst>
      <p:ext uri="{BB962C8B-B14F-4D97-AF65-F5344CB8AC3E}">
        <p14:creationId xmlns:p14="http://schemas.microsoft.com/office/powerpoint/2010/main" val="85161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0.xml"/><Relationship Id="rId5" Type="http://schemas.openxmlformats.org/officeDocument/2006/relationships/image" Target="../media/image19.png"/><Relationship Id="rId4" Type="http://schemas.microsoft.com/office/2007/relationships/hdphoto" Target="../media/hdphoto1.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1.xml"/><Relationship Id="rId4" Type="http://schemas.openxmlformats.org/officeDocument/2006/relationships/image" Target="../media/image25.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5216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9341339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88724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938575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427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8995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83876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206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71745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79521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189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7804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682714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8994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79553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608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651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796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52894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74209330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10954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0627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28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84898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59547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8709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07456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06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17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30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43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876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178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741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37346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6033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24321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976124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735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4545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1522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559457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64548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319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8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827758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9180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004784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52524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1" tIns="143224" rIns="179031" bIns="143224" numCol="1" spcCol="0" rtlCol="0" fromWordArt="0" anchor="t" anchorCtr="0" forceAA="0" compatLnSpc="1">
            <a:prstTxWarp prst="textNoShape">
              <a:avLst/>
            </a:prstTxWarp>
            <a:noAutofit/>
          </a:bodyPr>
          <a:lstStyle/>
          <a:p>
            <a:pPr algn="ctr" defTabSz="912809" fontAlgn="base">
              <a:lnSpc>
                <a:spcPct val="90000"/>
              </a:lnSpc>
              <a:spcBef>
                <a:spcPct val="0"/>
              </a:spcBef>
              <a:spcAft>
                <a:spcPct val="0"/>
              </a:spcAft>
            </a:pPr>
            <a:endParaRPr lang="en-US" sz="234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1"/>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15" tIns="44758" rIns="89515" bIns="4475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443967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5"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7"/>
            <a:ext cx="3584144" cy="566822"/>
          </a:xfrm>
        </p:spPr>
        <p:txBody>
          <a:bodyPr lIns="182880" tIns="146304" rIns="182880" bIns="146304"/>
          <a:lstStyle>
            <a:lvl1pPr marL="0" indent="0" algn="r">
              <a:buNone/>
              <a:defRPr sz="1957">
                <a:latin typeface="+mn-lt"/>
              </a:defRPr>
            </a:lvl1pPr>
            <a:lvl2pPr marL="335669" indent="0">
              <a:buNone/>
              <a:defRPr sz="1957"/>
            </a:lvl2pPr>
            <a:lvl3pPr marL="559449" indent="0">
              <a:buNone/>
              <a:defRPr sz="1957"/>
            </a:lvl3pPr>
            <a:lvl4pPr marL="783228" indent="0">
              <a:buNone/>
              <a:defRPr sz="1957"/>
            </a:lvl4pPr>
            <a:lvl5pPr marL="1007007" indent="0">
              <a:buNone/>
              <a:defRPr sz="1957"/>
            </a:lvl5pPr>
          </a:lstStyle>
          <a:p>
            <a:pPr lvl="0"/>
            <a:r>
              <a:rPr lang="en-US" dirty="0"/>
              <a:t>Session Code Here</a:t>
            </a:r>
          </a:p>
        </p:txBody>
      </p:sp>
      <p:sp>
        <p:nvSpPr>
          <p:cNvPr id="2" name="TextBox 1"/>
          <p:cNvSpPr txBox="1"/>
          <p:nvPr userDrawn="1"/>
        </p:nvSpPr>
        <p:spPr>
          <a:xfrm>
            <a:off x="283308" y="5954048"/>
            <a:ext cx="1883092" cy="621614"/>
          </a:xfrm>
          <a:prstGeom prst="rect">
            <a:avLst/>
          </a:prstGeom>
          <a:noFill/>
        </p:spPr>
        <p:txBody>
          <a:bodyPr wrap="none" lIns="179031" tIns="143224" rIns="179031" bIns="143224" rtlCol="0">
            <a:spAutoFit/>
          </a:bodyPr>
          <a:lstStyle/>
          <a:p>
            <a:pPr>
              <a:lnSpc>
                <a:spcPct val="90000"/>
              </a:lnSpc>
              <a:spcAft>
                <a:spcPts val="588"/>
              </a:spcAft>
            </a:pPr>
            <a:r>
              <a:rPr lang="en-US" sz="234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629495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5"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2"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7"/>
            <a:ext cx="3584144" cy="566822"/>
          </a:xfrm>
        </p:spPr>
        <p:txBody>
          <a:bodyPr lIns="182880" tIns="146304" rIns="182880" bIns="146304"/>
          <a:lstStyle>
            <a:lvl1pPr marL="0" indent="0" algn="r">
              <a:buNone/>
              <a:defRPr sz="1957">
                <a:latin typeface="+mn-lt"/>
              </a:defRPr>
            </a:lvl1pPr>
            <a:lvl2pPr marL="335669" indent="0">
              <a:buNone/>
              <a:defRPr sz="1957"/>
            </a:lvl2pPr>
            <a:lvl3pPr marL="559449" indent="0">
              <a:buNone/>
              <a:defRPr sz="1957"/>
            </a:lvl3pPr>
            <a:lvl4pPr marL="783228" indent="0">
              <a:buNone/>
              <a:defRPr sz="1957"/>
            </a:lvl4pPr>
            <a:lvl5pPr marL="1007007" indent="0">
              <a:buNone/>
              <a:defRPr sz="1957"/>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15" tIns="44758" rIns="89515" bIns="44758" numCol="1" anchor="t" anchorCtr="0" compatLnSpc="1">
            <a:prstTxWarp prst="textNoShape">
              <a:avLst/>
            </a:prstTxWarp>
          </a:bodyPr>
          <a:lstStyle/>
          <a:p>
            <a:endParaRPr lang="en-US" sz="1799">
              <a:solidFill>
                <a:srgbClr val="404040"/>
              </a:solidFill>
            </a:endParaRPr>
          </a:p>
        </p:txBody>
      </p:sp>
      <p:sp>
        <p:nvSpPr>
          <p:cNvPr id="9" name="TextBox 8"/>
          <p:cNvSpPr txBox="1"/>
          <p:nvPr userDrawn="1"/>
        </p:nvSpPr>
        <p:spPr>
          <a:xfrm>
            <a:off x="283308" y="5954048"/>
            <a:ext cx="1883092" cy="621614"/>
          </a:xfrm>
          <a:prstGeom prst="rect">
            <a:avLst/>
          </a:prstGeom>
          <a:noFill/>
        </p:spPr>
        <p:txBody>
          <a:bodyPr wrap="none" lIns="179031" tIns="143224" rIns="179031" bIns="143224" rtlCol="0">
            <a:spAutoFit/>
          </a:bodyPr>
          <a:lstStyle/>
          <a:p>
            <a:pPr>
              <a:lnSpc>
                <a:spcPct val="90000"/>
              </a:lnSpc>
              <a:spcAft>
                <a:spcPts val="588"/>
              </a:spcAft>
            </a:pPr>
            <a:r>
              <a:rPr lang="en-US" sz="234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8274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7"/>
            </a:lvl2pPr>
            <a:lvl3pPr marL="223779" indent="0">
              <a:buNone/>
              <a:defRPr/>
            </a:lvl3pPr>
            <a:lvl4pPr marL="447559" indent="0">
              <a:buNone/>
              <a:defRPr/>
            </a:lvl4pPr>
            <a:lvl5pPr marL="6713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754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7"/>
            </a:lvl2pPr>
            <a:lvl3pPr marL="223779" indent="0">
              <a:buNone/>
              <a:defRPr/>
            </a:lvl3pPr>
            <a:lvl4pPr marL="447559" indent="0">
              <a:buNone/>
              <a:defRPr/>
            </a:lvl4pPr>
            <a:lvl5pPr marL="6713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918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6">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057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6"/>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932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6024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8"/>
              </a:spcBef>
              <a:buClr>
                <a:schemeClr val="tx1"/>
              </a:buClr>
              <a:buFont typeface="Wingdings" pitchFamily="2" charset="2"/>
              <a:buNone/>
              <a:defRPr sz="3132">
                <a:gradFill>
                  <a:gsLst>
                    <a:gs pos="1250">
                      <a:schemeClr val="tx2"/>
                    </a:gs>
                    <a:gs pos="99000">
                      <a:schemeClr val="tx2"/>
                    </a:gs>
                  </a:gsLst>
                  <a:lin ang="5400000" scaled="0"/>
                </a:gradFill>
              </a:defRPr>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198"/>
              </a:spcBef>
              <a:buClr>
                <a:schemeClr val="tx1"/>
              </a:buClr>
              <a:buFont typeface="Wingdings" pitchFamily="2" charset="2"/>
              <a:buNone/>
              <a:defRPr sz="3132">
                <a:gradFill>
                  <a:gsLst>
                    <a:gs pos="1250">
                      <a:schemeClr val="tx2"/>
                    </a:gs>
                    <a:gs pos="99000">
                      <a:schemeClr val="tx2"/>
                    </a:gs>
                  </a:gsLst>
                  <a:lin ang="5400000" scaled="0"/>
                </a:gradFill>
              </a:defRPr>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16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8"/>
              </a:spcBef>
              <a:buClr>
                <a:schemeClr val="tx1"/>
              </a:buClr>
              <a:buFont typeface="Wingdings" pitchFamily="2" charset="2"/>
              <a:buNone/>
              <a:defRPr sz="3132"/>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198"/>
              </a:spcBef>
              <a:buClr>
                <a:schemeClr val="tx1"/>
              </a:buClr>
              <a:buFont typeface="Wingdings" pitchFamily="2" charset="2"/>
              <a:buNone/>
              <a:defRPr sz="3132"/>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03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5378548" cy="1943393"/>
          </a:xfrm>
        </p:spPr>
        <p:txBody>
          <a:bodyPr wrap="square">
            <a:spAutoFit/>
          </a:bodyPr>
          <a:lstStyle>
            <a:lvl1pPr marL="281279" indent="-281279">
              <a:spcBef>
                <a:spcPts val="1198"/>
              </a:spcBef>
              <a:buClr>
                <a:schemeClr val="tx2"/>
              </a:buClr>
              <a:buFont typeface="Arial" pitchFamily="34" charset="0"/>
              <a:buChar char="•"/>
              <a:defRPr sz="3132">
                <a:gradFill>
                  <a:gsLst>
                    <a:gs pos="1250">
                      <a:schemeClr val="tx2"/>
                    </a:gs>
                    <a:gs pos="99000">
                      <a:schemeClr val="tx2"/>
                    </a:gs>
                  </a:gsLst>
                  <a:lin ang="5400000" scaled="0"/>
                </a:gradFill>
              </a:defRPr>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1943393"/>
          </a:xfrm>
        </p:spPr>
        <p:txBody>
          <a:bodyPr wrap="square">
            <a:spAutoFit/>
          </a:bodyPr>
          <a:lstStyle>
            <a:lvl1pPr marL="281279" indent="-281279">
              <a:spcBef>
                <a:spcPts val="1198"/>
              </a:spcBef>
              <a:buClr>
                <a:schemeClr val="tx2"/>
              </a:buClr>
              <a:buFont typeface="Arial" pitchFamily="34" charset="0"/>
              <a:buChar char="•"/>
              <a:defRPr sz="3132">
                <a:gradFill>
                  <a:gsLst>
                    <a:gs pos="1250">
                      <a:schemeClr val="tx2"/>
                    </a:gs>
                    <a:gs pos="99000">
                      <a:schemeClr val="tx2"/>
                    </a:gs>
                  </a:gsLst>
                  <a:lin ang="5400000" scaled="0"/>
                </a:gradFill>
              </a:defRPr>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545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5378548" cy="1943393"/>
          </a:xfrm>
        </p:spPr>
        <p:txBody>
          <a:bodyPr wrap="square">
            <a:spAutoFit/>
          </a:bodyPr>
          <a:lstStyle>
            <a:lvl1pPr marL="281279" indent="-281279">
              <a:spcBef>
                <a:spcPts val="1198"/>
              </a:spcBef>
              <a:buClr>
                <a:schemeClr val="tx1"/>
              </a:buClr>
              <a:buFont typeface="Arial" pitchFamily="34" charset="0"/>
              <a:buChar char="•"/>
              <a:defRPr sz="3132"/>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1943393"/>
          </a:xfrm>
        </p:spPr>
        <p:txBody>
          <a:bodyPr wrap="square">
            <a:spAutoFit/>
          </a:bodyPr>
          <a:lstStyle>
            <a:lvl1pPr marL="281279" indent="-281279">
              <a:spcBef>
                <a:spcPts val="1198"/>
              </a:spcBef>
              <a:buClr>
                <a:schemeClr val="tx1"/>
              </a:buClr>
              <a:buFont typeface="Arial" pitchFamily="34" charset="0"/>
              <a:buChar char="•"/>
              <a:defRPr sz="3132"/>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821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9836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1203816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8964248" cy="1158793"/>
          </a:xfrm>
          <a:noFill/>
        </p:spPr>
        <p:txBody>
          <a:bodyPr wrap="square" tIns="91440" bIns="91440" anchor="t" anchorCtr="0">
            <a:spAutoFit/>
          </a:bodyPr>
          <a:lstStyle>
            <a:lvl1pPr>
              <a:defRPr sz="704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2"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8713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4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7722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4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94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4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291509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95493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20921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037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01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8" tIns="45658" rIns="45658" bIns="45658" numCol="1" spcCol="0" rtlCol="0" fromWordArt="0" anchor="ctr" anchorCtr="0" forceAA="0" compatLnSpc="1">
            <a:prstTxWarp prst="textNoShape">
              <a:avLst/>
            </a:prstTxWarp>
            <a:noAutofit/>
          </a:bodyPr>
          <a:lstStyle/>
          <a:p>
            <a:pPr algn="ctr" defTabSz="912809"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4"/>
            <a:ext cx="11653521" cy="1956973"/>
          </a:xfrm>
        </p:spPr>
        <p:txBody>
          <a:bodyPr/>
          <a:lstStyle>
            <a:lvl1pPr marL="0" indent="0">
              <a:buNone/>
              <a:defRPr sz="323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8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6029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1618"/>
            <a:ext cx="11653521" cy="395317"/>
          </a:xfrm>
          <a:prstGeom prst="rect">
            <a:avLst/>
          </a:prstGeom>
          <a:noFill/>
          <a:ln w="12700">
            <a:noFill/>
            <a:miter lim="800000"/>
            <a:headEnd type="none" w="sm" len="sm"/>
            <a:tailEnd type="none" w="sm" len="sm"/>
          </a:ln>
          <a:effectLst/>
        </p:spPr>
        <p:txBody>
          <a:bodyPr vert="horz" wrap="square" lIns="179031" tIns="143224" rIns="179031" bIns="143224" numCol="1" anchor="t" anchorCtr="0" compatLnSpc="1">
            <a:prstTxWarp prst="textNoShape">
              <a:avLst/>
            </a:prstTxWarp>
            <a:spAutoFit/>
          </a:bodyPr>
          <a:lstStyle/>
          <a:p>
            <a:pPr defTabSz="91263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433244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2" cy="2396047"/>
          </a:xfrm>
          <a:prstGeom prst="rect">
            <a:avLst/>
          </a:prstGeom>
        </p:spPr>
        <p:txBody>
          <a:bodyPr/>
          <a:lstStyle>
            <a:lvl1pPr marL="284387" indent="-284387">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449" indent="-275063">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835" indent="-284387">
              <a:buClr>
                <a:schemeClr val="tx1"/>
              </a:buClr>
              <a:buSzPct val="90000"/>
              <a:buFont typeface="Arial" pitchFamily="34" charset="0"/>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615" indent="-223779">
              <a:buClr>
                <a:schemeClr val="tx1"/>
              </a:buClr>
              <a:buSzPct val="90000"/>
              <a:buFont typeface="Arial" pitchFamily="34" charset="0"/>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394" indent="-223779">
              <a:buClr>
                <a:schemeClr val="tx1"/>
              </a:buClr>
              <a:buSzPct val="90000"/>
              <a:buFont typeface="Arial" pitchFamily="34" charset="0"/>
              <a:buChar char="•"/>
              <a:defRPr sz="195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1697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17191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4" name="Tytuł 7"/>
          <p:cNvSpPr>
            <a:spLocks noGrp="1"/>
          </p:cNvSpPr>
          <p:nvPr>
            <p:ph type="title" hasCustomPrompt="1"/>
          </p:nvPr>
        </p:nvSpPr>
        <p:spPr>
          <a:xfrm>
            <a:off x="659396" y="437075"/>
            <a:ext cx="3490444" cy="832506"/>
          </a:xfrm>
          <a:prstGeom prst="rect">
            <a:avLst/>
          </a:prstGeom>
        </p:spPr>
        <p:txBody>
          <a:bodyPr wrap="none" anchor="t">
            <a:spAutoFit/>
          </a:bodyPr>
          <a:lstStyle>
            <a:lvl1pPr>
              <a:defRPr b="1" i="0" cap="all" spc="-250" baseline="0">
                <a:solidFill>
                  <a:schemeClr val="bg2"/>
                </a:solidFill>
                <a:latin typeface="+mj-lt"/>
              </a:defRPr>
            </a:lvl1pPr>
          </a:lstStyle>
          <a:p>
            <a:r>
              <a:rPr lang="en-US" dirty="0"/>
              <a:t>Sample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632275" y="6320156"/>
            <a:ext cx="1032964" cy="296989"/>
          </a:xfrm>
          <a:prstGeom prst="rect">
            <a:avLst/>
          </a:prstGeom>
        </p:spPr>
      </p:pic>
    </p:spTree>
    <p:extLst>
      <p:ext uri="{BB962C8B-B14F-4D97-AF65-F5344CB8AC3E}">
        <p14:creationId xmlns:p14="http://schemas.microsoft.com/office/powerpoint/2010/main" val="33892839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23939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38502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02006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058" y="0"/>
            <a:ext cx="12191377" cy="5222103"/>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70200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18337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95668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21269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26842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12266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58075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69892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84647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35887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158611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075105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331942"/>
            <a:ext cx="12191377" cy="526058"/>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53316916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18841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24934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01189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452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969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9844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970144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9690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55345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96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924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550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12632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3" y="476293"/>
            <a:ext cx="1421441" cy="304828"/>
          </a:xfrm>
          <a:prstGeom prst="rect">
            <a:avLst/>
          </a:prstGeom>
        </p:spPr>
      </p:pic>
    </p:spTree>
    <p:extLst>
      <p:ext uri="{BB962C8B-B14F-4D97-AF65-F5344CB8AC3E}">
        <p14:creationId xmlns:p14="http://schemas.microsoft.com/office/powerpoint/2010/main" val="234778694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476293"/>
            <a:ext cx="1421437" cy="304828"/>
          </a:xfrm>
          <a:prstGeom prst="rect">
            <a:avLst/>
          </a:prstGeom>
        </p:spPr>
      </p:pic>
    </p:spTree>
    <p:extLst>
      <p:ext uri="{BB962C8B-B14F-4D97-AF65-F5344CB8AC3E}">
        <p14:creationId xmlns:p14="http://schemas.microsoft.com/office/powerpoint/2010/main" val="2084059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5750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6174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41383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7277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16616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97942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79847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55298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58420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058" y="0"/>
            <a:ext cx="12191377" cy="5222103"/>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0250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597854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9323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8064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4502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29314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63121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6387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64014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685033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749190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855165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331942"/>
            <a:ext cx="12191377" cy="526058"/>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285513332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0711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49094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01443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50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9978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8356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58747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11353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00437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9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01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538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30603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3" y="476293"/>
            <a:ext cx="1421441" cy="304828"/>
          </a:xfrm>
          <a:prstGeom prst="rect">
            <a:avLst/>
          </a:prstGeom>
        </p:spPr>
      </p:pic>
    </p:spTree>
    <p:extLst>
      <p:ext uri="{BB962C8B-B14F-4D97-AF65-F5344CB8AC3E}">
        <p14:creationId xmlns:p14="http://schemas.microsoft.com/office/powerpoint/2010/main" val="37687788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476293"/>
            <a:ext cx="1421437" cy="304828"/>
          </a:xfrm>
          <a:prstGeom prst="rect">
            <a:avLst/>
          </a:prstGeom>
        </p:spPr>
      </p:pic>
    </p:spTree>
    <p:extLst>
      <p:ext uri="{BB962C8B-B14F-4D97-AF65-F5344CB8AC3E}">
        <p14:creationId xmlns:p14="http://schemas.microsoft.com/office/powerpoint/2010/main" val="298744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0045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784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15847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05937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2977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7277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18307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102582098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58" y="484300"/>
            <a:ext cx="7001078" cy="1297638"/>
          </a:xfrm>
          <a:prstGeom prst="rect">
            <a:avLst/>
          </a:prstGeom>
        </p:spPr>
      </p:pic>
    </p:spTree>
    <p:extLst>
      <p:ext uri="{BB962C8B-B14F-4D97-AF65-F5344CB8AC3E}">
        <p14:creationId xmlns:p14="http://schemas.microsoft.com/office/powerpoint/2010/main" val="491498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4279795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83411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79548827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156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24" y="3343635"/>
            <a:ext cx="12191377" cy="3043622"/>
          </a:xfrm>
          <a:prstGeom prst="rect">
            <a:avLst/>
          </a:prstGeom>
        </p:spPr>
      </p:pic>
    </p:spTree>
    <p:extLst>
      <p:ext uri="{BB962C8B-B14F-4D97-AF65-F5344CB8AC3E}">
        <p14:creationId xmlns:p14="http://schemas.microsoft.com/office/powerpoint/2010/main" val="381474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674337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4237358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4799984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33956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3111684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0878510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5567723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3059827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4020454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4986805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925024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405102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0311638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085737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666644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3095222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2439389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2086473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966893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460225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2448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108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49"/>
            <a:fld id="{7E4C3AA8-5CC5-455F-9567-72E6AB2AEB6E}" type="datetimeFigureOut">
              <a:rPr lang="en-US" kern="0" smtClean="0"/>
              <a:pPr defTabSz="914049"/>
              <a:t>2/16/2017</a:t>
            </a:fld>
            <a:endParaRPr lang="en-US" kern="0"/>
          </a:p>
        </p:txBody>
      </p:sp>
      <p:sp>
        <p:nvSpPr>
          <p:cNvPr id="3" name="Footer Placeholder 2"/>
          <p:cNvSpPr>
            <a:spLocks noGrp="1"/>
          </p:cNvSpPr>
          <p:nvPr>
            <p:ph type="ftr" sz="quarter" idx="11"/>
          </p:nvPr>
        </p:nvSpPr>
        <p:spPr/>
        <p:txBody>
          <a:bodyPr/>
          <a:lstStyle/>
          <a:p>
            <a:pPr defTabSz="91404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14049"/>
            <a:fld id="{6BA20098-320B-459E-801E-54E5791438C8}" type="slidenum">
              <a:rPr lang="en-US" kern="0" smtClean="0"/>
              <a:pPr defTabSz="914049"/>
              <a:t>‹#›</a:t>
            </a:fld>
            <a:endParaRPr lang="en-US" kern="0"/>
          </a:p>
        </p:txBody>
      </p:sp>
    </p:spTree>
    <p:extLst>
      <p:ext uri="{BB962C8B-B14F-4D97-AF65-F5344CB8AC3E}">
        <p14:creationId xmlns:p14="http://schemas.microsoft.com/office/powerpoint/2010/main" val="176991540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2/16/2017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367145022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36258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059" indent="0" algn="ctr">
              <a:buNone/>
              <a:defRPr sz="2000"/>
            </a:lvl2pPr>
            <a:lvl3pPr marL="914120" indent="0" algn="ctr">
              <a:buNone/>
              <a:defRPr sz="1800"/>
            </a:lvl3pPr>
            <a:lvl4pPr marL="1371179" indent="0" algn="ctr">
              <a:buNone/>
              <a:defRPr sz="1600"/>
            </a:lvl4pPr>
            <a:lvl5pPr marL="1828238" indent="0" algn="ctr">
              <a:buNone/>
              <a:defRPr sz="1600"/>
            </a:lvl5pPr>
            <a:lvl6pPr marL="2285297" indent="0" algn="ctr">
              <a:buNone/>
              <a:defRPr sz="1600"/>
            </a:lvl6pPr>
            <a:lvl7pPr marL="2742358" indent="0" algn="ctr">
              <a:buNone/>
              <a:defRPr sz="1600"/>
            </a:lvl7pPr>
            <a:lvl8pPr marL="3199418" indent="0" algn="ctr">
              <a:buNone/>
              <a:defRPr sz="1600"/>
            </a:lvl8pPr>
            <a:lvl9pPr marL="365647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2/16/2017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6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15216565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2/16/2017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6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252252333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2/16/2017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26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37721140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2/16/2017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26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266125133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91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Walkin No ti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41"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TextBox 6"/>
          <p:cNvSpPr txBox="1"/>
          <p:nvPr userDrawn="1"/>
        </p:nvSpPr>
        <p:spPr bwMode="white">
          <a:xfrm>
            <a:off x="287915" y="3161774"/>
            <a:ext cx="11858952" cy="2625350"/>
          </a:xfrm>
          <a:prstGeom prst="rect">
            <a:avLst/>
          </a:prstGeom>
          <a:noFill/>
        </p:spPr>
        <p:txBody>
          <a:bodyPr wrap="square" lIns="179259" tIns="143407" rIns="179259" bIns="143407" rtlCol="0">
            <a:spAutoFit/>
          </a:bodyPr>
          <a:lstStyle/>
          <a:p>
            <a:pPr marL="0" marR="0" lvl="0" indent="0" algn="l" defTabSz="914261" rtl="0" eaLnBrk="1" fontAlgn="auto" latinLnBrk="0" hangingPunct="1">
              <a:lnSpc>
                <a:spcPct val="90000"/>
              </a:lnSpc>
              <a:spcBef>
                <a:spcPts val="0"/>
              </a:spcBef>
              <a:spcAft>
                <a:spcPts val="588"/>
              </a:spcAft>
              <a:buClrTx/>
              <a:buSzTx/>
              <a:buFontTx/>
              <a:buNone/>
              <a:tabLst/>
              <a:defRPr/>
            </a:pPr>
            <a:r>
              <a:rPr kumimoji="0" lang="en-US" sz="8431"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Machine Learning &amp;</a:t>
            </a:r>
            <a:br>
              <a:rPr kumimoji="0" lang="en-US" sz="8431"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8431"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Data Science Conference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9" y="479505"/>
            <a:ext cx="1522404" cy="326167"/>
          </a:xfrm>
          <a:prstGeom prst="rect">
            <a:avLst/>
          </a:prstGeom>
        </p:spPr>
      </p:pic>
      <p:sp>
        <p:nvSpPr>
          <p:cNvPr id="11" name="TextBox 10"/>
          <p:cNvSpPr txBox="1"/>
          <p:nvPr userDrawn="1"/>
        </p:nvSpPr>
        <p:spPr bwMode="white">
          <a:xfrm>
            <a:off x="287916" y="5663854"/>
            <a:ext cx="9994611" cy="926627"/>
          </a:xfrm>
          <a:prstGeom prst="rect">
            <a:avLst/>
          </a:prstGeom>
          <a:noFill/>
        </p:spPr>
        <p:txBody>
          <a:bodyPr wrap="square" lIns="179259" tIns="143407" rIns="179259" bIns="143407" rtlCol="0">
            <a:spAutoFit/>
          </a:bodyPr>
          <a:lstStyle/>
          <a:p>
            <a:pPr marL="0" marR="0" lvl="0" indent="0" algn="l" defTabSz="914261" rtl="0" eaLnBrk="1" fontAlgn="auto" latinLnBrk="0" hangingPunct="1">
              <a:lnSpc>
                <a:spcPct val="90000"/>
              </a:lnSpc>
              <a:spcBef>
                <a:spcPts val="0"/>
              </a:spcBef>
              <a:spcAft>
                <a:spcPts val="588"/>
              </a:spcAft>
              <a:buClrTx/>
              <a:buSzTx/>
              <a:buFontTx/>
              <a:buNone/>
              <a:tabLst/>
              <a:defRPr/>
            </a:pPr>
            <a:r>
              <a:rPr kumimoji="0" lang="en-US" sz="4508"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May 28 – 29, 2015  •  MSCC</a:t>
            </a:r>
          </a:p>
        </p:txBody>
      </p:sp>
    </p:spTree>
    <p:extLst>
      <p:ext uri="{BB962C8B-B14F-4D97-AF65-F5344CB8AC3E}">
        <p14:creationId xmlns:p14="http://schemas.microsoft.com/office/powerpoint/2010/main" val="22063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Slide Photo_Animate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269240" y="1187620"/>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8"/>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3" y="2"/>
            <a:ext cx="4751620" cy="6858623"/>
          </a:xfrm>
          <a:prstGeom prst="rect">
            <a:avLst/>
          </a:prstGeom>
        </p:spPr>
      </p:pic>
      <p:sp>
        <p:nvSpPr>
          <p:cNvPr id="9" name="Title 1"/>
          <p:cNvSpPr>
            <a:spLocks noGrp="1"/>
          </p:cNvSpPr>
          <p:nvPr>
            <p:ph type="title" hasCustomPrompt="1"/>
          </p:nvPr>
        </p:nvSpPr>
        <p:spPr bwMode="auto">
          <a:xfrm>
            <a:off x="269303" y="1187620"/>
            <a:ext cx="8067760" cy="1793104"/>
          </a:xfrm>
          <a:noFill/>
        </p:spPr>
        <p:txBody>
          <a:bodyPr lIns="146304" tIns="91440" rIns="146304" bIns="91440" anchor="t" anchorCtr="0"/>
          <a:lstStyle>
            <a:lvl1pPr>
              <a:defRPr sz="5294"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2980724"/>
            <a:ext cx="806938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1229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4" name="Tytuł 7"/>
          <p:cNvSpPr>
            <a:spLocks noGrp="1"/>
          </p:cNvSpPr>
          <p:nvPr>
            <p:ph type="title" hasCustomPrompt="1"/>
          </p:nvPr>
        </p:nvSpPr>
        <p:spPr>
          <a:xfrm>
            <a:off x="659396" y="437076"/>
            <a:ext cx="2906694" cy="699978"/>
          </a:xfrm>
          <a:prstGeom prst="rect">
            <a:avLst/>
          </a:prstGeom>
        </p:spPr>
        <p:txBody>
          <a:bodyPr wrap="none" anchor="t">
            <a:spAutoFit/>
          </a:bodyPr>
          <a:lstStyle>
            <a:lvl1pPr>
              <a:defRPr b="1" i="0" cap="all" spc="-250" baseline="0">
                <a:solidFill>
                  <a:schemeClr val="bg2"/>
                </a:solidFill>
                <a:latin typeface="+mj-lt"/>
              </a:defRPr>
            </a:lvl1pPr>
          </a:lstStyle>
          <a:p>
            <a:r>
              <a:rPr lang="en-US" dirty="0"/>
              <a:t>Sample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632275" y="6320156"/>
            <a:ext cx="1032964" cy="296989"/>
          </a:xfrm>
          <a:prstGeom prst="rect">
            <a:avLst/>
          </a:prstGeom>
        </p:spPr>
      </p:pic>
    </p:spTree>
    <p:extLst>
      <p:ext uri="{BB962C8B-B14F-4D97-AF65-F5344CB8AC3E}">
        <p14:creationId xmlns:p14="http://schemas.microsoft.com/office/powerpoint/2010/main" val="1710173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214" y="6029313"/>
            <a:ext cx="1673890" cy="358621"/>
          </a:xfrm>
          <a:prstGeom prst="rect">
            <a:avLst/>
          </a:prstGeom>
        </p:spPr>
      </p:pic>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620501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2460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8441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3515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9299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1948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874037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8447785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722025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5186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27156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07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07481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9629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61517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18138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8969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3021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31551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3847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8468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4257299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41572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75224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30367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52762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62369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43773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59798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487584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0625004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570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269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0215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617773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843463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663404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6543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0327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4053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88216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49979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870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58470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48691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70225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92169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9087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5100438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41496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623369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56371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46299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9678330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740470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4759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026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594917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6801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30984908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61368078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49865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72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6636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515432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0069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87127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38568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604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226949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0360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4275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0893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9412431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719511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814218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79143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70272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66302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7361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theme" Target="../theme/theme10.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4" Type="http://schemas.openxmlformats.org/officeDocument/2006/relationships/slideLayout" Target="../slideLayouts/slideLayout265.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theme" Target="../theme/theme5.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theme" Target="../theme/theme6.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theme" Target="../theme/theme7.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theme" Target="../theme/theme8.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34" Type="http://schemas.openxmlformats.org/officeDocument/2006/relationships/slideLayout" Target="../slideLayouts/slideLayout233.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slideLayout" Target="../slideLayouts/slideLayout232.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64710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944"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3830218"/>
      </p:ext>
    </p:extLst>
  </p:cSld>
  <p:clrMap bg1="dk1" tx1="lt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0"/>
            <a:fld id="{94D9E494-20D6-4DF4-AE01-DF189AC14FC4}" type="datetimeFigureOut">
              <a:rPr lang="en-US" smtClean="0">
                <a:solidFill>
                  <a:prstClr val="black">
                    <a:tint val="75000"/>
                  </a:prstClr>
                </a:solidFill>
              </a:rPr>
              <a:pPr defTabSz="914120"/>
              <a:t>2/16/2017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0"/>
            <a:fld id="{E987E1A4-5E51-4EF0-8D05-9653F9175C7C}" type="slidenum">
              <a:rPr lang="en-US" smtClean="0">
                <a:solidFill>
                  <a:prstClr val="black">
                    <a:tint val="75000"/>
                  </a:prstClr>
                </a:solidFill>
              </a:rPr>
              <a:pPr defTabSz="914120"/>
              <a:t>‹#›</a:t>
            </a:fld>
            <a:endParaRPr lang="en-US">
              <a:solidFill>
                <a:prstClr val="black">
                  <a:tint val="75000"/>
                </a:prstClr>
              </a:solidFill>
            </a:endParaRPr>
          </a:p>
        </p:txBody>
      </p:sp>
    </p:spTree>
    <p:extLst>
      <p:ext uri="{BB962C8B-B14F-4D97-AF65-F5344CB8AC3E}">
        <p14:creationId xmlns:p14="http://schemas.microsoft.com/office/powerpoint/2010/main" val="522045745"/>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Lst>
  <p:txStyles>
    <p:titleStyle>
      <a:lvl1pPr algn="l" defTabSz="91412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29" indent="-228529" algn="l" defTabSz="91412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88" indent="-228529" algn="l" defTabSz="91412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649" indent="-228529" algn="l" defTabSz="91412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708"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8"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829"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887"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946"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005"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20" rtl="0" eaLnBrk="1" latinLnBrk="0" hangingPunct="1">
        <a:defRPr sz="1800" kern="1200">
          <a:solidFill>
            <a:schemeClr val="tx1"/>
          </a:solidFill>
          <a:latin typeface="+mn-lt"/>
          <a:ea typeface="+mn-ea"/>
          <a:cs typeface="+mn-cs"/>
        </a:defRPr>
      </a:lvl1pPr>
      <a:lvl2pPr marL="457059" algn="l" defTabSz="914120" rtl="0" eaLnBrk="1" latinLnBrk="0" hangingPunct="1">
        <a:defRPr sz="1800" kern="1200">
          <a:solidFill>
            <a:schemeClr val="tx1"/>
          </a:solidFill>
          <a:latin typeface="+mn-lt"/>
          <a:ea typeface="+mn-ea"/>
          <a:cs typeface="+mn-cs"/>
        </a:defRPr>
      </a:lvl2pPr>
      <a:lvl3pPr marL="914120" algn="l" defTabSz="914120" rtl="0" eaLnBrk="1" latinLnBrk="0" hangingPunct="1">
        <a:defRPr sz="1800" kern="1200">
          <a:solidFill>
            <a:schemeClr val="tx1"/>
          </a:solidFill>
          <a:latin typeface="+mn-lt"/>
          <a:ea typeface="+mn-ea"/>
          <a:cs typeface="+mn-cs"/>
        </a:defRPr>
      </a:lvl3pPr>
      <a:lvl4pPr marL="1371179" algn="l" defTabSz="914120" rtl="0" eaLnBrk="1" latinLnBrk="0" hangingPunct="1">
        <a:defRPr sz="1800" kern="1200">
          <a:solidFill>
            <a:schemeClr val="tx1"/>
          </a:solidFill>
          <a:latin typeface="+mn-lt"/>
          <a:ea typeface="+mn-ea"/>
          <a:cs typeface="+mn-cs"/>
        </a:defRPr>
      </a:lvl4pPr>
      <a:lvl5pPr marL="1828238" algn="l" defTabSz="914120" rtl="0" eaLnBrk="1" latinLnBrk="0" hangingPunct="1">
        <a:defRPr sz="1800" kern="1200">
          <a:solidFill>
            <a:schemeClr val="tx1"/>
          </a:solidFill>
          <a:latin typeface="+mn-lt"/>
          <a:ea typeface="+mn-ea"/>
          <a:cs typeface="+mn-cs"/>
        </a:defRPr>
      </a:lvl5pPr>
      <a:lvl6pPr marL="2285297" algn="l" defTabSz="914120" rtl="0" eaLnBrk="1" latinLnBrk="0" hangingPunct="1">
        <a:defRPr sz="1800" kern="1200">
          <a:solidFill>
            <a:schemeClr val="tx1"/>
          </a:solidFill>
          <a:latin typeface="+mn-lt"/>
          <a:ea typeface="+mn-ea"/>
          <a:cs typeface="+mn-cs"/>
        </a:defRPr>
      </a:lvl6pPr>
      <a:lvl7pPr marL="2742358" algn="l" defTabSz="914120" rtl="0" eaLnBrk="1" latinLnBrk="0" hangingPunct="1">
        <a:defRPr sz="1800" kern="1200">
          <a:solidFill>
            <a:schemeClr val="tx1"/>
          </a:solidFill>
          <a:latin typeface="+mn-lt"/>
          <a:ea typeface="+mn-ea"/>
          <a:cs typeface="+mn-cs"/>
        </a:defRPr>
      </a:lvl7pPr>
      <a:lvl8pPr marL="3199418" algn="l" defTabSz="914120" rtl="0" eaLnBrk="1" latinLnBrk="0" hangingPunct="1">
        <a:defRPr sz="1800" kern="1200">
          <a:solidFill>
            <a:schemeClr val="tx1"/>
          </a:solidFill>
          <a:latin typeface="+mn-lt"/>
          <a:ea typeface="+mn-ea"/>
          <a:cs typeface="+mn-cs"/>
        </a:defRPr>
      </a:lvl8pPr>
      <a:lvl9pPr marL="3656477" algn="l" defTabSz="91412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130452"/>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8122975"/>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5506910"/>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627115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905"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770837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3" y="-8230"/>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2809"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2809"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2809"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2809"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66520229"/>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Lst>
  <p:transition>
    <p:fade/>
  </p:transition>
  <p:txStyles>
    <p:titleStyle>
      <a:lvl1pPr algn="l" defTabSz="913073"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669" marR="0" indent="-335669" algn="l" defTabSz="913073"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881" marR="0" indent="-236212" algn="l" defTabSz="913073" rtl="0" eaLnBrk="1" fontAlgn="auto" latinLnBrk="0" hangingPunct="1">
        <a:lnSpc>
          <a:spcPct val="90000"/>
        </a:lnSpc>
        <a:spcBef>
          <a:spcPct val="20000"/>
        </a:spcBef>
        <a:spcAft>
          <a:spcPts val="0"/>
        </a:spcAft>
        <a:buClrTx/>
        <a:buSzPct val="90000"/>
        <a:buFont typeface="Arial" pitchFamily="34" charset="0"/>
        <a:buChar char="•"/>
        <a:tabLst/>
        <a:defRPr sz="2349" kern="1200" spc="0" baseline="0">
          <a:gradFill>
            <a:gsLst>
              <a:gs pos="1250">
                <a:schemeClr val="tx1"/>
              </a:gs>
              <a:gs pos="100000">
                <a:schemeClr val="tx1"/>
              </a:gs>
            </a:gsLst>
            <a:lin ang="5400000" scaled="0"/>
          </a:gradFill>
          <a:latin typeface="+mn-lt"/>
          <a:ea typeface="+mn-ea"/>
          <a:cs typeface="+mn-cs"/>
        </a:defRPr>
      </a:lvl2pPr>
      <a:lvl3pPr marL="783228"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957" kern="1200" spc="0" baseline="0">
          <a:gradFill>
            <a:gsLst>
              <a:gs pos="1250">
                <a:schemeClr val="tx1"/>
              </a:gs>
              <a:gs pos="100000">
                <a:schemeClr val="tx1"/>
              </a:gs>
            </a:gsLst>
            <a:lin ang="5400000" scaled="0"/>
          </a:gradFill>
          <a:latin typeface="+mn-lt"/>
          <a:ea typeface="+mn-ea"/>
          <a:cs typeface="+mn-cs"/>
        </a:defRPr>
      </a:lvl3pPr>
      <a:lvl4pPr marL="1007007"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4pPr>
      <a:lvl5pPr marL="1230786"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5pPr>
      <a:lvl6pPr marL="251095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6pPr>
      <a:lvl7pPr marL="2967486"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7pPr>
      <a:lvl8pPr marL="3424023"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8pPr>
      <a:lvl9pPr marL="388056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9pPr>
    </p:bodyStyle>
    <p:otherStyle>
      <a:defPPr>
        <a:defRPr lang="en-US"/>
      </a:defPPr>
      <a:lvl1pPr marL="0" algn="l" defTabSz="913073" rtl="0" eaLnBrk="1" latinLnBrk="0" hangingPunct="1">
        <a:defRPr sz="1762" kern="1200">
          <a:solidFill>
            <a:schemeClr val="tx1"/>
          </a:solidFill>
          <a:latin typeface="+mn-lt"/>
          <a:ea typeface="+mn-ea"/>
          <a:cs typeface="+mn-cs"/>
        </a:defRPr>
      </a:lvl1pPr>
      <a:lvl2pPr marL="456536" algn="l" defTabSz="913073" rtl="0" eaLnBrk="1" latinLnBrk="0" hangingPunct="1">
        <a:defRPr sz="1762" kern="1200">
          <a:solidFill>
            <a:schemeClr val="tx1"/>
          </a:solidFill>
          <a:latin typeface="+mn-lt"/>
          <a:ea typeface="+mn-ea"/>
          <a:cs typeface="+mn-cs"/>
        </a:defRPr>
      </a:lvl2pPr>
      <a:lvl3pPr marL="913073" algn="l" defTabSz="913073" rtl="0" eaLnBrk="1" latinLnBrk="0" hangingPunct="1">
        <a:defRPr sz="1762" kern="1200">
          <a:solidFill>
            <a:schemeClr val="tx1"/>
          </a:solidFill>
          <a:latin typeface="+mn-lt"/>
          <a:ea typeface="+mn-ea"/>
          <a:cs typeface="+mn-cs"/>
        </a:defRPr>
      </a:lvl3pPr>
      <a:lvl4pPr marL="1369609" algn="l" defTabSz="913073" rtl="0" eaLnBrk="1" latinLnBrk="0" hangingPunct="1">
        <a:defRPr sz="1762" kern="1200">
          <a:solidFill>
            <a:schemeClr val="tx1"/>
          </a:solidFill>
          <a:latin typeface="+mn-lt"/>
          <a:ea typeface="+mn-ea"/>
          <a:cs typeface="+mn-cs"/>
        </a:defRPr>
      </a:lvl4pPr>
      <a:lvl5pPr marL="1826146" algn="l" defTabSz="913073" rtl="0" eaLnBrk="1" latinLnBrk="0" hangingPunct="1">
        <a:defRPr sz="1762" kern="1200">
          <a:solidFill>
            <a:schemeClr val="tx1"/>
          </a:solidFill>
          <a:latin typeface="+mn-lt"/>
          <a:ea typeface="+mn-ea"/>
          <a:cs typeface="+mn-cs"/>
        </a:defRPr>
      </a:lvl5pPr>
      <a:lvl6pPr marL="2282682" algn="l" defTabSz="913073" rtl="0" eaLnBrk="1" latinLnBrk="0" hangingPunct="1">
        <a:defRPr sz="1762" kern="1200">
          <a:solidFill>
            <a:schemeClr val="tx1"/>
          </a:solidFill>
          <a:latin typeface="+mn-lt"/>
          <a:ea typeface="+mn-ea"/>
          <a:cs typeface="+mn-cs"/>
        </a:defRPr>
      </a:lvl6pPr>
      <a:lvl7pPr marL="2739218" algn="l" defTabSz="913073" rtl="0" eaLnBrk="1" latinLnBrk="0" hangingPunct="1">
        <a:defRPr sz="1762" kern="1200">
          <a:solidFill>
            <a:schemeClr val="tx1"/>
          </a:solidFill>
          <a:latin typeface="+mn-lt"/>
          <a:ea typeface="+mn-ea"/>
          <a:cs typeface="+mn-cs"/>
        </a:defRPr>
      </a:lvl7pPr>
      <a:lvl8pPr marL="3195755" algn="l" defTabSz="913073" rtl="0" eaLnBrk="1" latinLnBrk="0" hangingPunct="1">
        <a:defRPr sz="1762" kern="1200">
          <a:solidFill>
            <a:schemeClr val="tx1"/>
          </a:solidFill>
          <a:latin typeface="+mn-lt"/>
          <a:ea typeface="+mn-ea"/>
          <a:cs typeface="+mn-cs"/>
        </a:defRPr>
      </a:lvl8pPr>
      <a:lvl9pPr marL="3652291" algn="l" defTabSz="913073"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4271021"/>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8"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9469343"/>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customXml" Target="../ink/ink6.xml"/><Relationship Id="rId18" Type="http://schemas.openxmlformats.org/officeDocument/2006/relationships/image" Target="../media/image10.png"/><Relationship Id="rId26" Type="http://schemas.openxmlformats.org/officeDocument/2006/relationships/image" Target="../media/image140.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76.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1.xml"/><Relationship Id="rId16" Type="http://schemas.openxmlformats.org/officeDocument/2006/relationships/image" Target="../media/image90.png"/><Relationship Id="rId20" Type="http://schemas.openxmlformats.org/officeDocument/2006/relationships/image" Target="../media/image113.png"/><Relationship Id="rId1" Type="http://schemas.openxmlformats.org/officeDocument/2006/relationships/slideLayout" Target="../slideLayouts/slideLayout26.xml"/><Relationship Id="rId6" Type="http://schemas.openxmlformats.org/officeDocument/2006/relationships/image" Target="../media/image410.png"/><Relationship Id="rId11" Type="http://schemas.openxmlformats.org/officeDocument/2006/relationships/customXml" Target="../ink/ink5.xml"/><Relationship Id="rId24" Type="http://schemas.openxmlformats.org/officeDocument/2006/relationships/image" Target="../media/image13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0.png"/><Relationship Id="rId10" Type="http://schemas.openxmlformats.org/officeDocument/2006/relationships/image" Target="../media/image61.png"/><Relationship Id="rId19" Type="http://schemas.openxmlformats.org/officeDocument/2006/relationships/customXml" Target="../ink/ink9.xml"/><Relationship Id="rId4" Type="http://schemas.openxmlformats.org/officeDocument/2006/relationships/image" Target="../media/image3.png"/><Relationship Id="rId9" Type="http://schemas.openxmlformats.org/officeDocument/2006/relationships/customXml" Target="../ink/ink4.xml"/><Relationship Id="rId14" Type="http://schemas.openxmlformats.org/officeDocument/2006/relationships/image" Target="../media/image80.png"/><Relationship Id="rId22" Type="http://schemas.openxmlformats.org/officeDocument/2006/relationships/image" Target="../media/image120.png"/><Relationship Id="rId27" Type="http://schemas.openxmlformats.org/officeDocument/2006/relationships/customXml" Target="../ink/ink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6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6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19.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31.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3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0.png"/><Relationship Id="rId7" Type="http://schemas.openxmlformats.org/officeDocument/2006/relationships/customXml" Target="../ink/ink15.xml"/><Relationship Id="rId2" Type="http://schemas.openxmlformats.org/officeDocument/2006/relationships/notesSlide" Target="../notesSlides/notesSlide18.xml"/><Relationship Id="rId1" Type="http://schemas.openxmlformats.org/officeDocument/2006/relationships/slideLayout" Target="../slideLayouts/slideLayout230.xml"/><Relationship Id="rId6" Type="http://schemas.openxmlformats.org/officeDocument/2006/relationships/image" Target="../media/image51.emf"/><Relationship Id="rId5" Type="http://schemas.openxmlformats.org/officeDocument/2006/relationships/customXml" Target="../ink/ink14.xml"/><Relationship Id="rId10" Type="http://schemas.microsoft.com/office/2007/relationships/hdphoto" Target="../media/hdphoto4.wdp"/><Relationship Id="rId4" Type="http://schemas.openxmlformats.org/officeDocument/2006/relationships/image" Target="../media/image51.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39.xml"/><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2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4.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13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6.xml"/><Relationship Id="rId1" Type="http://schemas.openxmlformats.org/officeDocument/2006/relationships/slideLayout" Target="../slideLayouts/slideLayout198.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98.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39.xml"/><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3" Type="http://schemas.openxmlformats.org/officeDocument/2006/relationships/hyperlink" Target="https://aka.ms/botedu" TargetMode="External"/><Relationship Id="rId2" Type="http://schemas.openxmlformats.org/officeDocument/2006/relationships/notesSlide" Target="../notesSlides/notesSlide3.xml"/><Relationship Id="rId1" Type="http://schemas.openxmlformats.org/officeDocument/2006/relationships/slideLayout" Target="../slideLayouts/slideLayout263.xml"/><Relationship Id="rId4" Type="http://schemas.openxmlformats.org/officeDocument/2006/relationships/hyperlink" Target="https://aka.ms/botedu-discus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2.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39.xml"/><Relationship Id="rId4" Type="http://schemas.openxmlformats.org/officeDocument/2006/relationships/image" Target="../media/image56.emf"/></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3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6.emf"/></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39.xml"/><Relationship Id="rId5" Type="http://schemas.openxmlformats.org/officeDocument/2006/relationships/image" Target="../media/image56.emf"/><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emf"/><Relationship Id="rId5" Type="http://schemas.openxmlformats.org/officeDocument/2006/relationships/image" Target="../media/image77.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39.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8.xml"/><Relationship Id="rId1" Type="http://schemas.openxmlformats.org/officeDocument/2006/relationships/slideLayout" Target="../slideLayouts/slideLayout138.xml"/><Relationship Id="rId5" Type="http://schemas.microsoft.com/office/2007/relationships/hdphoto" Target="../media/hdphoto3.wdp"/><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39.xml"/></Relationships>
</file>

<file path=ppt/slides/_rels/slide4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1.xml"/><Relationship Id="rId1" Type="http://schemas.openxmlformats.org/officeDocument/2006/relationships/slideLayout" Target="../slideLayouts/slideLayout198.xml"/><Relationship Id="rId6" Type="http://schemas.microsoft.com/office/2007/relationships/hdphoto" Target="../media/hdphoto5.wdp"/><Relationship Id="rId5" Type="http://schemas.openxmlformats.org/officeDocument/2006/relationships/image" Target="../media/image83.png"/><Relationship Id="rId4" Type="http://schemas.openxmlformats.org/officeDocument/2006/relationships/hyperlink" Target="https://www.microsoft.com/cognitive-services/en-us/blucup-zero-keyboar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2.xml"/><Relationship Id="rId1" Type="http://schemas.openxmlformats.org/officeDocument/2006/relationships/slideLayout" Target="../slideLayouts/slideLayout1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39.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31.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7.xml"/><Relationship Id="rId1" Type="http://schemas.openxmlformats.org/officeDocument/2006/relationships/slideLayout" Target="../slideLayouts/slideLayout139.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131.xml"/><Relationship Id="rId5" Type="http://schemas.openxmlformats.org/officeDocument/2006/relationships/image" Target="../media/image91.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29.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139.xml"/><Relationship Id="rId4" Type="http://schemas.openxmlformats.org/officeDocument/2006/relationships/image" Target="../media/image93.emf"/></Relationships>
</file>

<file path=ppt/slides/_rels/slide5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50.xml"/><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51.xml"/><Relationship Id="rId1" Type="http://schemas.openxmlformats.org/officeDocument/2006/relationships/slideLayout" Target="../slideLayouts/slideLayout131.xml"/></Relationships>
</file>

<file path=ppt/slides/_rels/slide5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2.xml"/><Relationship Id="rId1" Type="http://schemas.openxmlformats.org/officeDocument/2006/relationships/slideLayout" Target="../slideLayouts/slideLayout1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2.xml"/></Relationships>
</file>

<file path=ppt/slides/_rels/slide5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54.xml"/><Relationship Id="rId1" Type="http://schemas.openxmlformats.org/officeDocument/2006/relationships/slideLayout" Target="../slideLayouts/slideLayout139.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31.xml"/></Relationships>
</file>

<file path=ppt/slides/_rels/slide5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6.xml"/><Relationship Id="rId1" Type="http://schemas.openxmlformats.org/officeDocument/2006/relationships/slideLayout" Target="../slideLayouts/slideLayout1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2.xml"/></Relationships>
</file>

<file path=ppt/slides/_rels/slide5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261.xml"/><Relationship Id="rId4" Type="http://schemas.openxmlformats.org/officeDocument/2006/relationships/image" Target="../media/image99.jpe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9.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138.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139.xml"/><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5.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38.xml"/></Relationships>
</file>

<file path=ppt/slides/_rels/slide64.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63.xml"/><Relationship Id="rId1" Type="http://schemas.openxmlformats.org/officeDocument/2006/relationships/slideLayout" Target="../slideLayouts/slideLayout13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2.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6.xml"/><Relationship Id="rId1" Type="http://schemas.openxmlformats.org/officeDocument/2006/relationships/slideLayout" Target="../slideLayouts/slideLayout138.xml"/></Relationships>
</file>

<file path=ppt/slides/_rels/slide6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67.xml"/><Relationship Id="rId1" Type="http://schemas.openxmlformats.org/officeDocument/2006/relationships/slideLayout" Target="../slideLayouts/slideLayout138.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8.xml"/><Relationship Id="rId1" Type="http://schemas.openxmlformats.org/officeDocument/2006/relationships/slideLayout" Target="../slideLayouts/slideLayout269.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29.xml"/></Relationships>
</file>

<file path=ppt/slides/_rels/slide7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9.xml"/><Relationship Id="rId1" Type="http://schemas.openxmlformats.org/officeDocument/2006/relationships/slideLayout" Target="../slideLayouts/slideLayout263.xml"/><Relationship Id="rId5" Type="http://schemas.openxmlformats.org/officeDocument/2006/relationships/image" Target="../media/image109.jpe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0.xml"/><Relationship Id="rId1" Type="http://schemas.openxmlformats.org/officeDocument/2006/relationships/slideLayout" Target="../slideLayouts/slideLayout190.xml"/><Relationship Id="rId5" Type="http://schemas.microsoft.com/office/2007/relationships/hdphoto" Target="../media/hdphoto6.wdp"/><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131.xml"/><Relationship Id="rId4" Type="http://schemas.openxmlformats.org/officeDocument/2006/relationships/image" Target="../media/image11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5.xml"/></Relationships>
</file>

<file path=ppt/slides/_rels/slide7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4.xml"/><Relationship Id="rId1" Type="http://schemas.openxmlformats.org/officeDocument/2006/relationships/slideLayout" Target="../slideLayouts/slideLayout138.xml"/></Relationships>
</file>

<file path=ppt/slides/_rels/slide7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75.xml"/><Relationship Id="rId1" Type="http://schemas.openxmlformats.org/officeDocument/2006/relationships/slideLayout" Target="../slideLayouts/slideLayout138.xml"/></Relationships>
</file>

<file path=ppt/slides/_rels/slide7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76.xml"/><Relationship Id="rId1" Type="http://schemas.openxmlformats.org/officeDocument/2006/relationships/slideLayout" Target="../slideLayouts/slideLayout138.xml"/></Relationships>
</file>

<file path=ppt/slides/_rels/slide7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77.xml"/><Relationship Id="rId1" Type="http://schemas.openxmlformats.org/officeDocument/2006/relationships/slideLayout" Target="../slideLayouts/slideLayout138.xml"/><Relationship Id="rId4" Type="http://schemas.openxmlformats.org/officeDocument/2006/relationships/image" Target="../media/image117.emf"/></Relationships>
</file>

<file path=ppt/slides/_rels/slide7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78.xml"/><Relationship Id="rId1" Type="http://schemas.openxmlformats.org/officeDocument/2006/relationships/slideLayout" Target="../slideLayouts/slideLayout13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29.xml"/></Relationships>
</file>

<file path=ppt/slides/_rels/slide8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79.xml"/><Relationship Id="rId1" Type="http://schemas.openxmlformats.org/officeDocument/2006/relationships/slideLayout" Target="../slideLayouts/slideLayout198.xml"/><Relationship Id="rId6" Type="http://schemas.openxmlformats.org/officeDocument/2006/relationships/hyperlink" Target="http://microsoft.com/Cognitive" TargetMode="External"/><Relationship Id="rId5" Type="http://schemas.openxmlformats.org/officeDocument/2006/relationships/hyperlink" Target="https://www.microsoft.com/cognitive-services/" TargetMode="External"/><Relationship Id="rId4" Type="http://schemas.openxmlformats.org/officeDocument/2006/relationships/hyperlink" Target="https://www.microsoft.com/en-us/server-cloud/cortana-analytics-suite/overview.aspx"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80.xml"/><Relationship Id="rId1" Type="http://schemas.openxmlformats.org/officeDocument/2006/relationships/slideLayout" Target="../slideLayouts/slideLayout233.xml"/><Relationship Id="rId6" Type="http://schemas.openxmlformats.org/officeDocument/2006/relationships/hyperlink" Target="https://cognitive.uservoice.com/" TargetMode="External"/><Relationship Id="rId5" Type="http://schemas.openxmlformats.org/officeDocument/2006/relationships/hyperlink" Target="https://stackoverflow.com/questions/tagged/microsoft-cognitive" TargetMode="External"/><Relationship Id="rId4" Type="http://schemas.openxmlformats.org/officeDocument/2006/relationships/hyperlink" Target="https://www.microsoft.com/cognitive-services/en-us/SDK-Sample"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1.xml"/><Relationship Id="rId1" Type="http://schemas.openxmlformats.org/officeDocument/2006/relationships/slideLayout" Target="../slideLayouts/slideLayout182.xml"/></Relationships>
</file>

<file path=ppt/slides/_rels/slide8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customXml" Target="../ink/ink21.xml"/><Relationship Id="rId18" Type="http://schemas.openxmlformats.org/officeDocument/2006/relationships/image" Target="../media/image10.png"/><Relationship Id="rId26" Type="http://schemas.openxmlformats.org/officeDocument/2006/relationships/image" Target="../media/image140.png"/><Relationship Id="rId3" Type="http://schemas.openxmlformats.org/officeDocument/2006/relationships/customXml" Target="../ink/ink16.xml"/><Relationship Id="rId21" Type="http://schemas.openxmlformats.org/officeDocument/2006/relationships/customXml" Target="../ink/ink25.xml"/><Relationship Id="rId7" Type="http://schemas.openxmlformats.org/officeDocument/2006/relationships/customXml" Target="../ink/ink18.xml"/><Relationship Id="rId12" Type="http://schemas.openxmlformats.org/officeDocument/2006/relationships/image" Target="../media/image76.png"/><Relationship Id="rId17" Type="http://schemas.openxmlformats.org/officeDocument/2006/relationships/customXml" Target="../ink/ink23.xml"/><Relationship Id="rId25" Type="http://schemas.openxmlformats.org/officeDocument/2006/relationships/customXml" Target="../ink/ink27.xml"/><Relationship Id="rId2" Type="http://schemas.openxmlformats.org/officeDocument/2006/relationships/notesSlide" Target="../notesSlides/notesSlide82.xml"/><Relationship Id="rId16" Type="http://schemas.openxmlformats.org/officeDocument/2006/relationships/image" Target="../media/image90.png"/><Relationship Id="rId20" Type="http://schemas.openxmlformats.org/officeDocument/2006/relationships/image" Target="../media/image113.png"/><Relationship Id="rId1" Type="http://schemas.openxmlformats.org/officeDocument/2006/relationships/slideLayout" Target="../slideLayouts/slideLayout26.xml"/><Relationship Id="rId6" Type="http://schemas.openxmlformats.org/officeDocument/2006/relationships/image" Target="../media/image410.png"/><Relationship Id="rId11" Type="http://schemas.openxmlformats.org/officeDocument/2006/relationships/customXml" Target="../ink/ink20.xml"/><Relationship Id="rId24" Type="http://schemas.openxmlformats.org/officeDocument/2006/relationships/image" Target="../media/image130.png"/><Relationship Id="rId5" Type="http://schemas.openxmlformats.org/officeDocument/2006/relationships/customXml" Target="../ink/ink17.xml"/><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150.png"/><Relationship Id="rId10" Type="http://schemas.openxmlformats.org/officeDocument/2006/relationships/image" Target="../media/image61.png"/><Relationship Id="rId19" Type="http://schemas.openxmlformats.org/officeDocument/2006/relationships/customXml" Target="../ink/ink24.xml"/><Relationship Id="rId4" Type="http://schemas.openxmlformats.org/officeDocument/2006/relationships/image" Target="../media/image3.png"/><Relationship Id="rId9" Type="http://schemas.openxmlformats.org/officeDocument/2006/relationships/customXml" Target="../ink/ink19.xml"/><Relationship Id="rId14" Type="http://schemas.openxmlformats.org/officeDocument/2006/relationships/image" Target="../media/image80.png"/><Relationship Id="rId22" Type="http://schemas.openxmlformats.org/officeDocument/2006/relationships/image" Target="../media/image120.png"/><Relationship Id="rId27" Type="http://schemas.openxmlformats.org/officeDocument/2006/relationships/customXml" Target="../ink/ink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84.xml"/><Relationship Id="rId1" Type="http://schemas.openxmlformats.org/officeDocument/2006/relationships/slideLayout" Target="../slideLayouts/slideLayout197.xm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5.xml"/><Relationship Id="rId1" Type="http://schemas.openxmlformats.org/officeDocument/2006/relationships/slideLayout" Target="../slideLayouts/slideLayout199.xml"/><Relationship Id="rId4" Type="http://schemas.microsoft.com/office/2007/relationships/hdphoto" Target="../media/hdphoto7.wdp"/></Relationships>
</file>

<file path=ppt/slides/_rels/slide8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6.xml"/><Relationship Id="rId1" Type="http://schemas.openxmlformats.org/officeDocument/2006/relationships/slideLayout" Target="../slideLayouts/slideLayout198.xml"/><Relationship Id="rId5" Type="http://schemas.openxmlformats.org/officeDocument/2006/relationships/image" Target="../media/image126.jpeg"/><Relationship Id="rId4" Type="http://schemas.openxmlformats.org/officeDocument/2006/relationships/image" Target="../media/image125.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04495" y="255372"/>
            <a:ext cx="5342853" cy="1158793"/>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t>Welcome to Developing and Deploying Intelligent Chat Bots</a:t>
            </a:r>
          </a:p>
          <a:p>
            <a:endParaRPr lang="en-US" sz="6600" dirty="0"/>
          </a:p>
          <a:p>
            <a:r>
              <a:rPr lang="en-US" sz="6600" dirty="0"/>
              <a:t>Day 1</a:t>
            </a:r>
          </a:p>
        </p:txBody>
      </p:sp>
      <p:grpSp>
        <p:nvGrpSpPr>
          <p:cNvPr id="3" name="Group 2"/>
          <p:cNvGrpSpPr/>
          <p:nvPr/>
        </p:nvGrpSpPr>
        <p:grpSpPr>
          <a:xfrm>
            <a:off x="8710573" y="4176021"/>
            <a:ext cx="2101657" cy="1831318"/>
            <a:chOff x="8349253" y="4812760"/>
            <a:chExt cx="2143800" cy="186804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970973" y="5685400"/>
                <a:ext cx="1162080" cy="616680"/>
              </p14:xfrm>
            </p:contentPart>
          </mc:Choice>
          <mc:Fallback xmlns="">
            <p:pic>
              <p:nvPicPr>
                <p:cNvPr id="50" name="Ink 49"/>
                <p:cNvPicPr/>
                <p:nvPr/>
              </p:nvPicPr>
              <p:blipFill>
                <a:blip r:embed="rId4"/>
                <a:stretch>
                  <a:fillRect/>
                </a:stretch>
              </p:blipFill>
              <p:spPr>
                <a:xfrm>
                  <a:off x="8959093" y="5673520"/>
                  <a:ext cx="118584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9249253" y="5818960"/>
                <a:ext cx="89640" cy="293040"/>
              </p14:xfrm>
            </p:contentPart>
          </mc:Choice>
          <mc:Fallback xmlns="">
            <p:pic>
              <p:nvPicPr>
                <p:cNvPr id="51" name="Ink 50"/>
                <p:cNvPicPr/>
                <p:nvPr/>
              </p:nvPicPr>
              <p:blipFill>
                <a:blip r:embed="rId6"/>
                <a:stretch>
                  <a:fillRect/>
                </a:stretch>
              </p:blipFill>
              <p:spPr>
                <a:xfrm>
                  <a:off x="9237373" y="5807080"/>
                  <a:ext cx="1134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9842893" y="5869360"/>
                <a:ext cx="2880" cy="237600"/>
              </p14:xfrm>
            </p:contentPart>
          </mc:Choice>
          <mc:Fallback xmlns="">
            <p:pic>
              <p:nvPicPr>
                <p:cNvPr id="52" name="Ink 51"/>
                <p:cNvPicPr/>
                <p:nvPr/>
              </p:nvPicPr>
              <p:blipFill>
                <a:blip r:embed="rId8"/>
                <a:stretch>
                  <a:fillRect/>
                </a:stretch>
              </p:blipFill>
              <p:spPr>
                <a:xfrm>
                  <a:off x="9831013" y="5857480"/>
                  <a:ext cx="266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9168973" y="4957120"/>
                <a:ext cx="245160" cy="183600"/>
              </p14:xfrm>
            </p:contentPart>
          </mc:Choice>
          <mc:Fallback xmlns="">
            <p:pic>
              <p:nvPicPr>
                <p:cNvPr id="62" name="Ink 61"/>
                <p:cNvPicPr/>
                <p:nvPr/>
              </p:nvPicPr>
              <p:blipFill>
                <a:blip r:embed="rId10"/>
                <a:stretch>
                  <a:fillRect/>
                </a:stretch>
              </p:blipFill>
              <p:spPr>
                <a:xfrm>
                  <a:off x="9157093" y="4945240"/>
                  <a:ext cx="268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9498013" y="4908880"/>
                <a:ext cx="254160" cy="243000"/>
              </p14:xfrm>
            </p:contentPart>
          </mc:Choice>
          <mc:Fallback xmlns="">
            <p:pic>
              <p:nvPicPr>
                <p:cNvPr id="63" name="Ink 62"/>
                <p:cNvPicPr/>
                <p:nvPr/>
              </p:nvPicPr>
              <p:blipFill>
                <a:blip r:embed="rId12"/>
                <a:stretch>
                  <a:fillRect/>
                </a:stretch>
              </p:blipFill>
              <p:spPr>
                <a:xfrm>
                  <a:off x="9486133" y="4897000"/>
                  <a:ext cx="277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9285253" y="5429440"/>
                <a:ext cx="55800" cy="188640"/>
              </p14:xfrm>
            </p:contentPart>
          </mc:Choice>
          <mc:Fallback xmlns="">
            <p:pic>
              <p:nvPicPr>
                <p:cNvPr id="66" name="Ink 65"/>
                <p:cNvPicPr/>
                <p:nvPr/>
              </p:nvPicPr>
              <p:blipFill>
                <a:blip r:embed="rId14"/>
                <a:stretch>
                  <a:fillRect/>
                </a:stretch>
              </p:blipFill>
              <p:spPr>
                <a:xfrm>
                  <a:off x="9273373" y="5417560"/>
                  <a:ext cx="79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9578293" y="5427280"/>
                <a:ext cx="104040" cy="210600"/>
              </p14:xfrm>
            </p:contentPart>
          </mc:Choice>
          <mc:Fallback xmlns="">
            <p:pic>
              <p:nvPicPr>
                <p:cNvPr id="67" name="Ink 66"/>
                <p:cNvPicPr/>
                <p:nvPr/>
              </p:nvPicPr>
              <p:blipFill>
                <a:blip r:embed="rId16"/>
                <a:stretch>
                  <a:fillRect/>
                </a:stretch>
              </p:blipFill>
              <p:spPr>
                <a:xfrm>
                  <a:off x="9566413" y="5415400"/>
                  <a:ext cx="127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9292813" y="6325120"/>
                <a:ext cx="135720" cy="321840"/>
              </p14:xfrm>
            </p:contentPart>
          </mc:Choice>
          <mc:Fallback xmlns="">
            <p:pic>
              <p:nvPicPr>
                <p:cNvPr id="68" name="Ink 67"/>
                <p:cNvPicPr/>
                <p:nvPr/>
              </p:nvPicPr>
              <p:blipFill>
                <a:blip r:embed="rId18"/>
                <a:stretch>
                  <a:fillRect/>
                </a:stretch>
              </p:blipFill>
              <p:spPr>
                <a:xfrm>
                  <a:off x="9280933" y="6313240"/>
                  <a:ext cx="1594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p14:cNvContentPartPr/>
                <p14:nvPr/>
              </p14:nvContentPartPr>
              <p14:xfrm>
                <a:off x="9787813" y="6328000"/>
                <a:ext cx="239400" cy="352800"/>
              </p14:xfrm>
            </p:contentPart>
          </mc:Choice>
          <mc:Fallback xmlns="">
            <p:pic>
              <p:nvPicPr>
                <p:cNvPr id="69" name="Ink 68"/>
                <p:cNvPicPr/>
                <p:nvPr/>
              </p:nvPicPr>
              <p:blipFill>
                <a:blip r:embed="rId20"/>
                <a:stretch>
                  <a:fillRect/>
                </a:stretch>
              </p:blipFill>
              <p:spPr>
                <a:xfrm>
                  <a:off x="9775933" y="6316120"/>
                  <a:ext cx="2631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p14:cNvContentPartPr/>
                <p14:nvPr/>
              </p14:nvContentPartPr>
              <p14:xfrm>
                <a:off x="8951893" y="4812760"/>
                <a:ext cx="981000" cy="604440"/>
              </p14:xfrm>
            </p:contentPart>
          </mc:Choice>
          <mc:Fallback xmlns="">
            <p:pic>
              <p:nvPicPr>
                <p:cNvPr id="71" name="Ink 70"/>
                <p:cNvPicPr/>
                <p:nvPr/>
              </p:nvPicPr>
              <p:blipFill>
                <a:blip r:embed="rId22"/>
                <a:stretch>
                  <a:fillRect/>
                </a:stretch>
              </p:blipFill>
              <p:spPr>
                <a:xfrm>
                  <a:off x="8940013" y="4800880"/>
                  <a:ext cx="1004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p14:cNvContentPartPr/>
                <p14:nvPr/>
              </p14:nvContentPartPr>
              <p14:xfrm>
                <a:off x="9847573" y="4985200"/>
                <a:ext cx="645480" cy="134640"/>
              </p14:xfrm>
            </p:contentPart>
          </mc:Choice>
          <mc:Fallback xmlns="">
            <p:pic>
              <p:nvPicPr>
                <p:cNvPr id="73" name="Ink 72"/>
                <p:cNvPicPr/>
                <p:nvPr/>
              </p:nvPicPr>
              <p:blipFill>
                <a:blip r:embed="rId24"/>
                <a:stretch>
                  <a:fillRect/>
                </a:stretch>
              </p:blipFill>
              <p:spPr>
                <a:xfrm>
                  <a:off x="9835693" y="4973320"/>
                  <a:ext cx="669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p14:cNvContentPartPr/>
                <p14:nvPr/>
              </p14:nvContentPartPr>
              <p14:xfrm>
                <a:off x="8349253" y="5132080"/>
                <a:ext cx="600840" cy="221760"/>
              </p14:xfrm>
            </p:contentPart>
          </mc:Choice>
          <mc:Fallback xmlns="">
            <p:pic>
              <p:nvPicPr>
                <p:cNvPr id="74" name="Ink 73"/>
                <p:cNvPicPr/>
                <p:nvPr/>
              </p:nvPicPr>
              <p:blipFill>
                <a:blip r:embed="rId26"/>
                <a:stretch>
                  <a:fillRect/>
                </a:stretch>
              </p:blipFill>
              <p:spPr>
                <a:xfrm>
                  <a:off x="8337373" y="5120200"/>
                  <a:ext cx="6246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p14:cNvContentPartPr/>
                <p14:nvPr/>
              </p14:nvContentPartPr>
              <p14:xfrm>
                <a:off x="9285375" y="5229044"/>
                <a:ext cx="397800" cy="102960"/>
              </p14:xfrm>
            </p:contentPart>
          </mc:Choice>
          <mc:Fallback xmlns="">
            <p:pic>
              <p:nvPicPr>
                <p:cNvPr id="75" name="Ink 74"/>
                <p:cNvPicPr/>
                <p:nvPr/>
              </p:nvPicPr>
              <p:blipFill>
                <a:blip r:embed="rId28"/>
                <a:stretch>
                  <a:fillRect/>
                </a:stretch>
              </p:blipFill>
              <p:spPr>
                <a:xfrm>
                  <a:off x="9276015" y="5219684"/>
                  <a:ext cx="416520" cy="121680"/>
                </a:xfrm>
                <a:prstGeom prst="rect">
                  <a:avLst/>
                </a:prstGeom>
              </p:spPr>
            </p:pic>
          </mc:Fallback>
        </mc:AlternateContent>
      </p:grpSp>
      <p:sp>
        <p:nvSpPr>
          <p:cNvPr id="18" name="Content Placeholder 1"/>
          <p:cNvSpPr txBox="1">
            <a:spLocks/>
          </p:cNvSpPr>
          <p:nvPr/>
        </p:nvSpPr>
        <p:spPr>
          <a:xfrm>
            <a:off x="269240" y="1189176"/>
            <a:ext cx="5741163" cy="5428440"/>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Welcome</a:t>
            </a:r>
          </a:p>
          <a:p>
            <a:pPr marL="285750" indent="-285750">
              <a:buFont typeface="Arial" panose="020B0604020202020204" pitchFamily="34" charset="0"/>
              <a:buChar char="•"/>
            </a:pPr>
            <a:r>
              <a:rPr lang="en-US" sz="2400" dirty="0"/>
              <a:t>Introduction (and course links)</a:t>
            </a:r>
          </a:p>
          <a:p>
            <a:pPr marL="285750" indent="-285750">
              <a:buFont typeface="Arial" panose="020B0604020202020204" pitchFamily="34" charset="0"/>
              <a:buChar char="•"/>
            </a:pPr>
            <a:r>
              <a:rPr lang="en-US" sz="2400" dirty="0"/>
              <a:t>Cognitive Services overview</a:t>
            </a:r>
          </a:p>
          <a:p>
            <a:pPr marL="285750" indent="-285750">
              <a:buFont typeface="Arial" panose="020B0604020202020204" pitchFamily="34" charset="0"/>
              <a:buChar char="•"/>
            </a:pPr>
            <a:r>
              <a:rPr lang="en-US" sz="2400" dirty="0"/>
              <a:t>Cognitive Services demo </a:t>
            </a:r>
          </a:p>
          <a:p>
            <a:pPr marL="285750" indent="-285750">
              <a:buFont typeface="Arial" panose="020B0604020202020204" pitchFamily="34" charset="0"/>
              <a:buChar char="•"/>
            </a:pPr>
            <a:r>
              <a:rPr lang="en-US" sz="2400" dirty="0"/>
              <a:t>Set up Azure Pass</a:t>
            </a:r>
          </a:p>
          <a:p>
            <a:pPr marL="285750" indent="-285750">
              <a:buFont typeface="Arial" panose="020B0604020202020204" pitchFamily="34" charset="0"/>
              <a:buChar char="•"/>
            </a:pPr>
            <a:r>
              <a:rPr lang="en-US" sz="2400" dirty="0"/>
              <a:t>Programming primer</a:t>
            </a:r>
          </a:p>
          <a:p>
            <a:pPr marL="285750" indent="-285750">
              <a:buFont typeface="Arial" panose="020B0604020202020204" pitchFamily="34" charset="0"/>
              <a:buChar char="•"/>
            </a:pPr>
            <a:r>
              <a:rPr lang="en-US" sz="2400" dirty="0"/>
              <a:t>Cognitive Services deep dive</a:t>
            </a:r>
          </a:p>
          <a:p>
            <a:pPr marL="285750" indent="-285750">
              <a:buFont typeface="Arial" panose="020B0604020202020204" pitchFamily="34" charset="0"/>
              <a:buChar char="•"/>
            </a:pPr>
            <a:r>
              <a:rPr lang="en-US" sz="2400" dirty="0"/>
              <a:t>Instructor-led labs with python</a:t>
            </a:r>
          </a:p>
          <a:p>
            <a:pPr marL="285750" indent="-285750">
              <a:buFont typeface="Arial" panose="020B0604020202020204" pitchFamily="34" charset="0"/>
              <a:buChar char="•"/>
            </a:pPr>
            <a:r>
              <a:rPr lang="en-US" sz="2400" dirty="0"/>
              <a:t>Group exercise: a pitch</a:t>
            </a:r>
          </a:p>
          <a:p>
            <a:pPr marL="285750" indent="-285750">
              <a:buFont typeface="Arial" panose="020B0604020202020204" pitchFamily="34" charset="0"/>
              <a:buChar char="•"/>
            </a:pPr>
            <a:r>
              <a:rPr lang="en-US" sz="2400" dirty="0"/>
              <a:t>Summary</a:t>
            </a:r>
          </a:p>
          <a:p>
            <a:pPr marL="285750" indent="-285750">
              <a:buFont typeface="Arial" panose="020B0604020202020204" pitchFamily="34" charset="0"/>
              <a:buChar char="•"/>
            </a:pPr>
            <a:r>
              <a:rPr lang="en-US" sz="2400" dirty="0"/>
              <a:t>Q/A</a:t>
            </a:r>
            <a:endParaRPr lang="en-US" sz="2400" dirty="0">
              <a:solidFill>
                <a:schemeClr val="bg1">
                  <a:lumMod val="50000"/>
                </a:schemeClr>
              </a:solidFill>
            </a:endParaRPr>
          </a:p>
          <a:p>
            <a:pPr>
              <a:spcAft>
                <a:spcPts val="600"/>
              </a:spcAft>
            </a:pPr>
            <a:endParaRPr lang="en-US" sz="2400" dirty="0">
              <a:solidFill>
                <a:schemeClr val="bg1">
                  <a:lumMod val="50000"/>
                </a:schemeClr>
              </a:solidFill>
            </a:endParaRPr>
          </a:p>
          <a:p>
            <a:pPr>
              <a:spcAft>
                <a:spcPts val="600"/>
              </a:spcAft>
            </a:pPr>
            <a:r>
              <a:rPr lang="en-US" sz="2400" i="1" dirty="0"/>
              <a:t>Be ready for fun labs throughout </a:t>
            </a:r>
            <a:r>
              <a:rPr lang="en-US" sz="2400" i="1" dirty="0">
                <a:sym typeface="Wingdings" panose="05000000000000000000" pitchFamily="2" charset="2"/>
              </a:rPr>
              <a:t></a:t>
            </a:r>
            <a:endParaRPr lang="en-US" sz="2400" i="1" dirty="0"/>
          </a:p>
        </p:txBody>
      </p:sp>
      <p:sp>
        <p:nvSpPr>
          <p:cNvPr id="19" name="Title 5"/>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Today’s Agenda</a:t>
            </a:r>
          </a:p>
        </p:txBody>
      </p:sp>
    </p:spTree>
    <p:extLst>
      <p:ext uri="{BB962C8B-B14F-4D97-AF65-F5344CB8AC3E}">
        <p14:creationId xmlns:p14="http://schemas.microsoft.com/office/powerpoint/2010/main" val="23991055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en-US" dirty="0"/>
              <a:t>Where do the Cognitive Services fit in to CIS?</a:t>
            </a:r>
          </a:p>
        </p:txBody>
      </p:sp>
    </p:spTree>
    <p:extLst>
      <p:ext uri="{BB962C8B-B14F-4D97-AF65-F5344CB8AC3E}">
        <p14:creationId xmlns:p14="http://schemas.microsoft.com/office/powerpoint/2010/main" val="1776161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data storm</a:t>
            </a:r>
          </a:p>
        </p:txBody>
      </p:sp>
      <p:pic>
        <p:nvPicPr>
          <p:cNvPr id="5" name="Content Placeholder 4"/>
          <p:cNvPicPr>
            <a:picLocks noGrp="1" noChangeAspect="1"/>
          </p:cNvPicPr>
          <p:nvPr>
            <p:ph idx="1"/>
          </p:nvPr>
        </p:nvPicPr>
        <p:blipFill>
          <a:blip r:embed="rId3"/>
          <a:stretch>
            <a:fillRect/>
          </a:stretch>
        </p:blipFill>
        <p:spPr>
          <a:xfrm>
            <a:off x="1203637" y="1825625"/>
            <a:ext cx="9784725" cy="4351338"/>
          </a:xfrm>
          <a:prstGeom prst="rect">
            <a:avLst/>
          </a:prstGeom>
        </p:spPr>
      </p:pic>
      <p:sp>
        <p:nvSpPr>
          <p:cNvPr id="6" name="TextBox 5"/>
          <p:cNvSpPr txBox="1"/>
          <p:nvPr/>
        </p:nvSpPr>
        <p:spPr>
          <a:xfrm>
            <a:off x="9781199" y="4491205"/>
            <a:ext cx="851203" cy="325865"/>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spTree>
    <p:extLst>
      <p:ext uri="{BB962C8B-B14F-4D97-AF65-F5344CB8AC3E}">
        <p14:creationId xmlns:p14="http://schemas.microsoft.com/office/powerpoint/2010/main" val="369024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827777" y="120946"/>
            <a:ext cx="10515600" cy="1325564"/>
          </a:xfrm>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00"/>
                  </a:solidFill>
                  <a:effectLst/>
                  <a:uLnTx/>
                  <a:uFillTx/>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00"/>
                  </a:solidFill>
                  <a:effectLst/>
                  <a:uLnTx/>
                  <a:uFillTx/>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241821" y="5297166"/>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38" name="Rectangle 437"/>
            <p:cNvSpPr/>
            <p:nvPr/>
          </p:nvSpPr>
          <p:spPr>
            <a:xfrm>
              <a:off x="6340519" y="2443589"/>
              <a:ext cx="1268870" cy="43259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474" name="Group 473"/>
          <p:cNvGrpSpPr/>
          <p:nvPr/>
        </p:nvGrpSpPr>
        <p:grpSpPr>
          <a:xfrm>
            <a:off x="797892" y="1286570"/>
            <a:ext cx="1461107" cy="4521249"/>
            <a:chOff x="813890" y="1666194"/>
            <a:chExt cx="1490405" cy="4611909"/>
          </a:xfrm>
        </p:grpSpPr>
        <p:sp>
          <p:nvSpPr>
            <p:cNvPr id="475" name="TextBox 474"/>
            <p:cNvSpPr txBox="1"/>
            <p:nvPr/>
          </p:nvSpPr>
          <p:spPr>
            <a:xfrm>
              <a:off x="1261371" y="1927965"/>
              <a:ext cx="809044" cy="56325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Business Apps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438948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defTabSz="914225">
              <a:spcAft>
                <a:spcPts val="1175"/>
              </a:spcAft>
            </a:pPr>
            <a:r>
              <a:rPr lang="en-US" altLang="en-US" sz="4400" kern="0" dirty="0">
                <a:solidFill>
                  <a:srgbClr val="505050"/>
                </a:solidFill>
                <a:latin typeface="Segoe UI Light"/>
              </a:rPr>
              <a:t> </a:t>
            </a:r>
            <a:br>
              <a:rPr lang="en-US" altLang="en-US" sz="4400" kern="0" dirty="0">
                <a:solidFill>
                  <a:srgbClr val="505050"/>
                </a:solidFill>
                <a:latin typeface="Segoe UI Light"/>
              </a:rPr>
            </a:br>
            <a:r>
              <a:rPr lang="en-US" altLang="en-US" sz="4400" kern="0" dirty="0">
                <a:solidFill>
                  <a:srgbClr val="505050"/>
                </a:solidFill>
                <a:latin typeface="Segoe UI Light"/>
              </a:rPr>
              <a:t>Cognitive </a:t>
            </a:r>
            <a:br>
              <a:rPr lang="en-US" altLang="en-US" sz="4400" kern="0" dirty="0">
                <a:solidFill>
                  <a:srgbClr val="505050"/>
                </a:solidFill>
                <a:latin typeface="Segoe UI Light"/>
              </a:rPr>
            </a:br>
            <a:r>
              <a:rPr lang="en-US" altLang="en-US" sz="4400" kern="0" dirty="0">
                <a:solidFill>
                  <a:srgbClr val="505050"/>
                </a:solidFill>
                <a:latin typeface="Segoe UI Light"/>
              </a:rPr>
              <a:t>Services</a:t>
            </a:r>
          </a:p>
          <a:p>
            <a:pPr defTabSz="914225">
              <a:spcAft>
                <a:spcPts val="1175"/>
              </a:spcAft>
            </a:pPr>
            <a:r>
              <a:rPr lang="en-US" sz="3200" kern="0" dirty="0">
                <a:solidFill>
                  <a:schemeClr val="tx2"/>
                </a:solidFill>
                <a:latin typeface="Segoe UI Light"/>
              </a:rPr>
              <a:t>Give your solutions </a:t>
            </a:r>
            <a:br>
              <a:rPr lang="en-US" sz="3200" kern="0" dirty="0">
                <a:solidFill>
                  <a:schemeClr val="tx2"/>
                </a:solidFill>
                <a:latin typeface="Segoe UI Light"/>
              </a:rPr>
            </a:br>
            <a:r>
              <a:rPr lang="en-US" sz="3200" kern="0" dirty="0">
                <a:solidFill>
                  <a:schemeClr val="tx2"/>
                </a:solidFill>
                <a:latin typeface="Segoe UI Light"/>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From faces to feelings, allow your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Tap into rich knowledge amassed from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164823" y="302069"/>
            <a:ext cx="6316767" cy="525004"/>
          </a:xfrm>
          <a:prstGeom prst="rect">
            <a:avLst/>
          </a:prstGeom>
        </p:spPr>
        <p:txBody>
          <a:bodyPr wrap="none">
            <a:spAutoFit/>
          </a:bodyPr>
          <a:lstStyle/>
          <a:p>
            <a:pPr defTabSz="914225">
              <a:lnSpc>
                <a:spcPct val="90000"/>
              </a:lnSpc>
              <a:spcAft>
                <a:spcPts val="600"/>
              </a:spcAft>
            </a:pPr>
            <a:r>
              <a:rPr lang="en-US" sz="3137"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spTree>
    <p:extLst>
      <p:ext uri="{BB962C8B-B14F-4D97-AF65-F5344CB8AC3E}">
        <p14:creationId xmlns:p14="http://schemas.microsoft.com/office/powerpoint/2010/main" val="42560204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defTabSz="896386">
              <a:spcAft>
                <a:spcPts val="1175"/>
              </a:spcAft>
            </a:pPr>
            <a:r>
              <a:rPr lang="en-US" altLang="en-US" sz="4400" kern="0" dirty="0">
                <a:solidFill>
                  <a:sysClr val="windowText" lastClr="000000"/>
                </a:solidFill>
                <a:latin typeface="+mj-lt"/>
              </a:rPr>
              <a:t> </a:t>
            </a:r>
            <a:br>
              <a:rPr lang="en-US" altLang="en-US" sz="4400" kern="0" dirty="0">
                <a:solidFill>
                  <a:sysClr val="windowText" lastClr="000000"/>
                </a:solidFill>
                <a:latin typeface="+mj-lt"/>
              </a:rPr>
            </a:br>
            <a:r>
              <a:rPr lang="en-US" altLang="en-US" sz="4400" kern="0" dirty="0">
                <a:solidFill>
                  <a:sysClr val="windowText" lastClr="000000"/>
                </a:solidFill>
                <a:latin typeface="+mj-lt"/>
              </a:rPr>
              <a:t>Cognitive </a:t>
            </a:r>
            <a:br>
              <a:rPr lang="en-US" altLang="en-US" sz="4400" kern="0" dirty="0">
                <a:solidFill>
                  <a:sysClr val="windowText" lastClr="000000"/>
                </a:solidFill>
                <a:latin typeface="+mj-lt"/>
              </a:rPr>
            </a:br>
            <a:r>
              <a:rPr lang="en-US" altLang="en-US" sz="4400" kern="0" dirty="0">
                <a:solidFill>
                  <a:sysClr val="windowText" lastClr="000000"/>
                </a:solidFill>
                <a:latin typeface="+mj-lt"/>
              </a:rPr>
              <a:t>Services</a:t>
            </a:r>
          </a:p>
          <a:p>
            <a:pPr defTabSz="896386">
              <a:spcAft>
                <a:spcPts val="1175"/>
              </a:spcAft>
            </a:pPr>
            <a:r>
              <a:rPr lang="en-US" sz="3200" kern="0" dirty="0">
                <a:solidFill>
                  <a:schemeClr val="tx2"/>
                </a:solidFill>
                <a:latin typeface="+mj-lt"/>
              </a:rPr>
              <a:t>Give your solutions </a:t>
            </a:r>
            <a:br>
              <a:rPr lang="en-US" sz="3200" kern="0" dirty="0">
                <a:solidFill>
                  <a:schemeClr val="tx2"/>
                </a:solidFill>
                <a:latin typeface="+mj-lt"/>
              </a:rPr>
            </a:br>
            <a:r>
              <a:rPr lang="en-US" sz="3200" kern="0" dirty="0">
                <a:solidFill>
                  <a:schemeClr val="tx2"/>
                </a:solidFill>
                <a:latin typeface="+mj-lt"/>
              </a:rPr>
              <a:t>a human side</a:t>
            </a:r>
          </a:p>
        </p:txBody>
      </p:sp>
      <p:sp>
        <p:nvSpPr>
          <p:cNvPr id="6" name="TextBox 5"/>
          <p:cNvSpPr txBox="1"/>
          <p:nvPr/>
        </p:nvSpPr>
        <p:spPr>
          <a:xfrm>
            <a:off x="6277847" y="949997"/>
            <a:ext cx="5336508" cy="1224910"/>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Vision</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Computer Vision | Emotion | Face | Video | </a:t>
            </a:r>
            <a:b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Content Moderator</a:t>
            </a:r>
          </a:p>
        </p:txBody>
      </p:sp>
      <p:sp>
        <p:nvSpPr>
          <p:cNvPr id="7" name="TextBox 6"/>
          <p:cNvSpPr txBox="1"/>
          <p:nvPr/>
        </p:nvSpPr>
        <p:spPr>
          <a:xfrm>
            <a:off x="6277847" y="2006774"/>
            <a:ext cx="4571352" cy="1241894"/>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Speech</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Custom Recognition | Speaker Recognition | Speech</a:t>
            </a:r>
          </a:p>
        </p:txBody>
      </p:sp>
      <p:sp>
        <p:nvSpPr>
          <p:cNvPr id="8" name="TextBox 7"/>
          <p:cNvSpPr txBox="1"/>
          <p:nvPr/>
        </p:nvSpPr>
        <p:spPr>
          <a:xfrm>
            <a:off x="6277848" y="3093044"/>
            <a:ext cx="5913289" cy="1471132"/>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Language</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Spell Check | Language Understanding | </a:t>
            </a:r>
            <a:b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Linguistic Analysis | Text Analytics | Web Language Model | </a:t>
            </a:r>
            <a:b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Translator Text and Speech</a:t>
            </a:r>
          </a:p>
        </p:txBody>
      </p:sp>
      <p:sp>
        <p:nvSpPr>
          <p:cNvPr id="9" name="TextBox 8"/>
          <p:cNvSpPr txBox="1"/>
          <p:nvPr/>
        </p:nvSpPr>
        <p:spPr>
          <a:xfrm>
            <a:off x="6277846" y="4454613"/>
            <a:ext cx="5203743" cy="1224910"/>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Knowledge</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Academic Knowledge | Entity Linking | </a:t>
            </a:r>
            <a:r>
              <a:rPr lang="en-US" sz="1600" b="1" kern="0" dirty="0" err="1">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QnA</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Maker Knowledge Exploration | Recommendations</a:t>
            </a:r>
          </a:p>
        </p:txBody>
      </p:sp>
      <p:sp>
        <p:nvSpPr>
          <p:cNvPr id="10" name="TextBox 9"/>
          <p:cNvSpPr txBox="1"/>
          <p:nvPr/>
        </p:nvSpPr>
        <p:spPr>
          <a:xfrm>
            <a:off x="6277848" y="5531050"/>
            <a:ext cx="5958516" cy="1241894"/>
          </a:xfrm>
          <a:prstGeom prst="rect">
            <a:avLst/>
          </a:prstGeom>
          <a:noFill/>
        </p:spPr>
        <p:txBody>
          <a:bodyPr wrap="square" lIns="182854" tIns="146284" rIns="91427"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Search</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Auto Suggest | Bing Image Search | Bing News Search | Bing Video Search |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 name="Rectangle 18"/>
          <p:cNvSpPr/>
          <p:nvPr/>
        </p:nvSpPr>
        <p:spPr>
          <a:xfrm>
            <a:off x="5164823" y="302069"/>
            <a:ext cx="6316767" cy="525004"/>
          </a:xfrm>
          <a:prstGeom prst="rect">
            <a:avLst/>
          </a:prstGeom>
        </p:spPr>
        <p:txBody>
          <a:bodyPr wrap="none">
            <a:spAutoFit/>
          </a:bodyPr>
          <a:lstStyle/>
          <a:p>
            <a:pPr defTabSz="914225">
              <a:lnSpc>
                <a:spcPct val="90000"/>
              </a:lnSpc>
              <a:spcAft>
                <a:spcPts val="600"/>
              </a:spcAft>
            </a:pPr>
            <a:r>
              <a:rPr lang="en-US" sz="3137" kern="0" dirty="0">
                <a:gradFill>
                  <a:gsLst>
                    <a:gs pos="2917">
                      <a:srgbClr val="FFFFFF"/>
                    </a:gs>
                    <a:gs pos="30000">
                      <a:srgbClr val="FFFFFF"/>
                    </a:gs>
                  </a:gsLst>
                  <a:lin ang="5400000" scaled="0"/>
                </a:gradFill>
                <a:latin typeface="Segoe UI Light"/>
              </a:rPr>
              <a:t>Microsoft Cognitive Services preview</a:t>
            </a:r>
          </a:p>
        </p:txBody>
      </p:sp>
    </p:spTree>
    <p:extLst>
      <p:ext uri="{BB962C8B-B14F-4D97-AF65-F5344CB8AC3E}">
        <p14:creationId xmlns:p14="http://schemas.microsoft.com/office/powerpoint/2010/main" val="8523665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Roll your own with REST APIs</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Integrate into the language and platform of your choice</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Built by experts in their field from Microsoft Research, Bing, and Azure Machine Learning</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tx2">
              <a:lumMod val="60000"/>
              <a:lumOff val="40000"/>
            </a:schemeClr>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9721032" y="3176679"/>
            <a:ext cx="970779" cy="454420"/>
          </a:xfrm>
          <a:prstGeom prst="rect">
            <a:avLst/>
          </a:prstGeom>
          <a:solidFill>
            <a:schemeClr val="accent1">
              <a:lumMod val="50000"/>
            </a:schemeClr>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a:ln>
                <a:noFill/>
              </a:ln>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b="1" dirty="0">
                    <a:solidFill>
                      <a:schemeClr val="bg1"/>
                    </a:solidFill>
                    <a:latin typeface="Segoe UI Semibold" panose="020B0702040204020203" pitchFamily="34" charset="0"/>
                    <a:cs typeface="Segoe UI Semibold" panose="020B0702040204020203" pitchFamily="34" charset="0"/>
                  </a:rPr>
                  <a:t>GET A</a:t>
                </a:r>
                <a:br>
                  <a:rPr lang="en-US" sz="1568" b="1" dirty="0">
                    <a:solidFill>
                      <a:schemeClr val="bg1"/>
                    </a:solidFill>
                    <a:latin typeface="Segoe UI Semibold" panose="020B0702040204020203" pitchFamily="34" charset="0"/>
                    <a:cs typeface="Segoe UI Semibold" panose="020B0702040204020203" pitchFamily="34" charset="0"/>
                  </a:rPr>
                </a:br>
                <a:r>
                  <a:rPr lang="en-US" sz="1568"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highlight>
                    <a:srgbClr val="C0C0C0"/>
                  </a:highlight>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highlight>
                    <a:srgbClr val="C0C0C0"/>
                  </a:highlight>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193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5449" y="2652048"/>
            <a:ext cx="2868559" cy="3141448"/>
            <a:chOff x="559975" y="2652048"/>
            <a:chExt cx="2868559" cy="3141448"/>
          </a:xfrm>
        </p:grpSpPr>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Distill actionable information from images</a:t>
                </a:r>
                <a:r>
                  <a:rPr kumimoji="0" lang="en-US" sz="1667" b="1" i="0" u="none" strike="noStrike" kern="0" cap="none" spc="0" normalizeH="0" baseline="0" noProof="0" dirty="0">
                    <a:ln>
                      <a:noFill/>
                    </a:ln>
                    <a:solidFill>
                      <a:schemeClr val="accent6"/>
                    </a:solidFill>
                    <a:effectLst/>
                    <a:uLnTx/>
                    <a:uFillTx/>
                  </a:rPr>
                  <a:t> </a:t>
                </a:r>
              </a:p>
            </p:txBody>
          </p:sp>
        </p:grpSp>
      </p:grpSp>
      <p:grpSp>
        <p:nvGrpSpPr>
          <p:cNvPr id="8" name="Group 7"/>
          <p:cNvGrpSpPr/>
          <p:nvPr/>
        </p:nvGrpSpPr>
        <p:grpSpPr>
          <a:xfrm>
            <a:off x="7299648" y="2652048"/>
            <a:ext cx="2868559" cy="3141448"/>
            <a:chOff x="8764823" y="2652048"/>
            <a:chExt cx="2868559" cy="3141448"/>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Analyze, edit, and process videos within your app</a:t>
                </a:r>
              </a:p>
            </p:txBody>
          </p:sp>
        </p:grpSp>
      </p:grpSp>
      <p:grpSp>
        <p:nvGrpSpPr>
          <p:cNvPr id="4" name="Group 3"/>
          <p:cNvGrpSpPr/>
          <p:nvPr/>
        </p:nvGrpSpPr>
        <p:grpSpPr>
          <a:xfrm>
            <a:off x="2296250" y="2652048"/>
            <a:ext cx="2868559" cy="3139403"/>
            <a:chOff x="3294925" y="2652048"/>
            <a:chExt cx="2868559" cy="3139403"/>
          </a:xfrm>
        </p:grpSpPr>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Detect, identify, analyze, organize, and tag faces in photos</a:t>
                </a:r>
              </a:p>
            </p:txBody>
          </p:sp>
        </p:grpSp>
      </p:grpSp>
      <p:grpSp>
        <p:nvGrpSpPr>
          <p:cNvPr id="5" name="Group 4"/>
          <p:cNvGrpSpPr/>
          <p:nvPr/>
        </p:nvGrpSpPr>
        <p:grpSpPr>
          <a:xfrm>
            <a:off x="4797949" y="2652048"/>
            <a:ext cx="2868559" cy="3141448"/>
            <a:chOff x="6029874" y="2652048"/>
            <a:chExt cx="2868559" cy="3141448"/>
          </a:xfrm>
        </p:grpSpPr>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Personalize experiences with emotion recognition</a:t>
                </a:r>
              </a:p>
            </p:txBody>
          </p:sp>
        </p:gr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0" name="Group 9"/>
          <p:cNvGrpSpPr/>
          <p:nvPr/>
        </p:nvGrpSpPr>
        <p:grpSpPr>
          <a:xfrm>
            <a:off x="9801348" y="2576268"/>
            <a:ext cx="2868559" cy="3250775"/>
            <a:chOff x="11360643" y="2561754"/>
            <a:chExt cx="2868559" cy="3250775"/>
          </a:xfrm>
        </p:grpSpPr>
        <p:grpSp>
          <p:nvGrpSpPr>
            <p:cNvPr id="9" name="Group 8"/>
            <p:cNvGrpSpPr/>
            <p:nvPr/>
          </p:nvGrpSpPr>
          <p:grpSpPr>
            <a:xfrm>
              <a:off x="11864207" y="2561754"/>
              <a:ext cx="1737903" cy="1737903"/>
              <a:chOff x="11755350" y="2603598"/>
              <a:chExt cx="1737903" cy="1737903"/>
            </a:xfrm>
          </p:grpSpPr>
          <p:grpSp>
            <p:nvGrpSpPr>
              <p:cNvPr id="54" name="Group 53"/>
              <p:cNvGrpSpPr/>
              <p:nvPr/>
            </p:nvGrpSpPr>
            <p:grpSpPr>
              <a:xfrm>
                <a:off x="11839930" y="2688178"/>
                <a:ext cx="1568743" cy="1568743"/>
                <a:chOff x="9536611" y="2704730"/>
                <a:chExt cx="1600200" cy="1600200"/>
              </a:xfrm>
            </p:grpSpPr>
            <p:sp>
              <p:nvSpPr>
                <p:cNvPr id="55" name="Rectangle 54"/>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56" name="Group 55"/>
                <p:cNvGrpSpPr/>
                <p:nvPr/>
              </p:nvGrpSpPr>
              <p:grpSpPr>
                <a:xfrm>
                  <a:off x="10048468" y="3226762"/>
                  <a:ext cx="576486" cy="579874"/>
                  <a:chOff x="10048468" y="2419095"/>
                  <a:chExt cx="576486" cy="579874"/>
                </a:xfrm>
              </p:grpSpPr>
              <p:sp>
                <p:nvSpPr>
                  <p:cNvPr id="60" name="Oval 27"/>
                  <p:cNvSpPr>
                    <a:spLocks noChangeArrowheads="1"/>
                  </p:cNvSpPr>
                  <p:nvPr/>
                </p:nvSpPr>
                <p:spPr bwMode="auto">
                  <a:xfrm>
                    <a:off x="10048468" y="2419095"/>
                    <a:ext cx="576486" cy="579874"/>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Isosceles Triangle 57"/>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pic>
            <p:nvPicPr>
              <p:cNvPr id="2" name="Picture 1"/>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755350" y="2603598"/>
                <a:ext cx="1737903" cy="1737903"/>
              </a:xfrm>
              <a:prstGeom prst="rect">
                <a:avLst/>
              </a:prstGeom>
            </p:spPr>
          </p:pic>
        </p:grpSp>
        <p:sp>
          <p:nvSpPr>
            <p:cNvPr id="67" name="TextBox 66"/>
            <p:cNvSpPr txBox="1"/>
            <p:nvPr/>
          </p:nvSpPr>
          <p:spPr>
            <a:xfrm>
              <a:off x="11360643" y="4243054"/>
              <a:ext cx="2868559" cy="832755"/>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Content </a:t>
              </a:r>
              <a:b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b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Moderator</a:t>
              </a:r>
            </a:p>
          </p:txBody>
        </p:sp>
        <p:sp>
          <p:nvSpPr>
            <p:cNvPr id="68" name="Rectangle 67"/>
            <p:cNvSpPr/>
            <p:nvPr/>
          </p:nvSpPr>
          <p:spPr>
            <a:xfrm>
              <a:off x="11593090" y="5027506"/>
              <a:ext cx="2281579" cy="785023"/>
            </a:xfrm>
            <a:prstGeom prst="rect">
              <a:avLst/>
            </a:prstGeom>
          </p:spPr>
          <p:txBody>
            <a:bodyPr wrap="square">
              <a:spAutoFit/>
            </a:bodyPr>
            <a:lstStyle/>
            <a:p>
              <a:pPr lvl="0" algn="ctr">
                <a:lnSpc>
                  <a:spcPct val="90000"/>
                </a:lnSpc>
                <a:spcAft>
                  <a:spcPts val="588"/>
                </a:spcAft>
                <a:defRPr/>
              </a:pPr>
              <a:r>
                <a:rPr lang="en-US" sz="1667" kern="0" dirty="0">
                  <a:solidFill>
                    <a:schemeClr val="accent6"/>
                  </a:solidFill>
                </a:rPr>
                <a:t>Automated image, </a:t>
              </a:r>
              <a:br>
                <a:rPr lang="en-US" sz="1667" kern="0" dirty="0">
                  <a:solidFill>
                    <a:schemeClr val="accent6"/>
                  </a:solidFill>
                </a:rPr>
              </a:br>
              <a:r>
                <a:rPr lang="en-US" sz="1667" kern="0" dirty="0">
                  <a:solidFill>
                    <a:schemeClr val="accent6"/>
                  </a:solidFill>
                </a:rPr>
                <a:t>text, and video moderation</a:t>
              </a:r>
            </a:p>
          </p:txBody>
        </p:sp>
      </p:grpSp>
    </p:spTree>
    <p:extLst>
      <p:ext uri="{BB962C8B-B14F-4D97-AF65-F5344CB8AC3E}">
        <p14:creationId xmlns:p14="http://schemas.microsoft.com/office/powerpoint/2010/main" val="223907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Fine-tune speech recognition for anyone, anywhere</a:t>
              </a:r>
            </a:p>
          </p:txBody>
        </p:sp>
      </p:grpSp>
    </p:spTree>
    <p:extLst>
      <p:ext uri="{BB962C8B-B14F-4D97-AF65-F5344CB8AC3E}">
        <p14:creationId xmlns:p14="http://schemas.microsoft.com/office/powerpoint/2010/main" val="421614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 name="Group 11"/>
          <p:cNvGrpSpPr/>
          <p:nvPr/>
        </p:nvGrpSpPr>
        <p:grpSpPr>
          <a:xfrm>
            <a:off x="8226905" y="2652046"/>
            <a:ext cx="2155191" cy="3556753"/>
            <a:chOff x="9282033" y="2652046"/>
            <a:chExt cx="2155191" cy="3556753"/>
          </a:xfrm>
        </p:grpSpPr>
        <p:grpSp>
          <p:nvGrpSpPr>
            <p:cNvPr id="66" name="Group 65"/>
            <p:cNvGrpSpPr/>
            <p:nvPr/>
          </p:nvGrpSpPr>
          <p:grpSpPr>
            <a:xfrm>
              <a:off x="9575258"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grpSp>
          <p:nvGrpSpPr>
            <p:cNvPr id="10" name="Group 9"/>
            <p:cNvGrpSpPr/>
            <p:nvPr/>
          </p:nvGrpSpPr>
          <p:grpSpPr>
            <a:xfrm>
              <a:off x="9282033" y="4265301"/>
              <a:ext cx="2155191" cy="1943498"/>
              <a:chOff x="9971594" y="4350332"/>
              <a:chExt cx="2198407" cy="1982469"/>
            </a:xfrm>
          </p:grpSpPr>
          <p:sp>
            <p:nvSpPr>
              <p:cNvPr id="30" name="TextBox 29"/>
              <p:cNvSpPr txBox="1"/>
              <p:nvPr/>
            </p:nvSpPr>
            <p:spPr>
              <a:xfrm>
                <a:off x="10071521" y="4350332"/>
                <a:ext cx="1998552" cy="804061"/>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224398"/>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Detect sentiment,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key phrases,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topics,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and language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from your text</a:t>
                </a:r>
              </a:p>
            </p:txBody>
          </p:sp>
        </p:grpSp>
      </p:grpSp>
      <p:grpSp>
        <p:nvGrpSpPr>
          <p:cNvPr id="3" name="Group 2"/>
          <p:cNvGrpSpPr/>
          <p:nvPr/>
        </p:nvGrpSpPr>
        <p:grpSpPr>
          <a:xfrm>
            <a:off x="-198103" y="2652048"/>
            <a:ext cx="2155191" cy="3139402"/>
            <a:chOff x="-198103" y="2652048"/>
            <a:chExt cx="2155191" cy="3139402"/>
          </a:xfrm>
        </p:grpSpPr>
        <p:grpSp>
          <p:nvGrpSpPr>
            <p:cNvPr id="6" name="Group 5"/>
            <p:cNvGrpSpPr/>
            <p:nvPr/>
          </p:nvGrpSpPr>
          <p:grpSpPr>
            <a:xfrm>
              <a:off x="-198103" y="4265303"/>
              <a:ext cx="2155191" cy="1526147"/>
              <a:chOff x="301362" y="4350335"/>
              <a:chExt cx="2198407" cy="1556750"/>
            </a:xfrm>
          </p:grpSpPr>
          <p:sp>
            <p:nvSpPr>
              <p:cNvPr id="22" name="TextBox 21"/>
              <p:cNvSpPr txBox="1"/>
              <p:nvPr/>
            </p:nvSpPr>
            <p:spPr>
              <a:xfrm>
                <a:off x="301362" y="4350335"/>
                <a:ext cx="2198407" cy="804061"/>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Detect and correct spelling mistakes within your app</a:t>
                </a:r>
              </a:p>
            </p:txBody>
          </p:sp>
        </p:grpSp>
        <p:grpSp>
          <p:nvGrpSpPr>
            <p:cNvPr id="32" name="Group 31"/>
            <p:cNvGrpSpPr/>
            <p:nvPr/>
          </p:nvGrpSpPr>
          <p:grpSpPr>
            <a:xfrm>
              <a:off x="95122"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solidFill>
                      <a:effectLst/>
                      <a:uLnTx/>
                      <a:uFillTx/>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grpSp>
        <p:nvGrpSpPr>
          <p:cNvPr id="4" name="Group 3"/>
          <p:cNvGrpSpPr/>
          <p:nvPr/>
        </p:nvGrpSpPr>
        <p:grpSpPr>
          <a:xfrm>
            <a:off x="1644404" y="2652048"/>
            <a:ext cx="2607782" cy="3370223"/>
            <a:chOff x="1947651" y="2652048"/>
            <a:chExt cx="2607782" cy="3370223"/>
          </a:xfrm>
        </p:grpSpPr>
        <p:grpSp>
          <p:nvGrpSpPr>
            <p:cNvPr id="7" name="Group 6"/>
            <p:cNvGrpSpPr/>
            <p:nvPr/>
          </p:nvGrpSpPr>
          <p:grpSpPr>
            <a:xfrm>
              <a:off x="1947651" y="4265303"/>
              <a:ext cx="2607782" cy="1756968"/>
              <a:chOff x="2490143" y="4350335"/>
              <a:chExt cx="2660073" cy="1792199"/>
            </a:xfrm>
          </p:grpSpPr>
          <p:sp>
            <p:nvSpPr>
              <p:cNvPr id="26" name="TextBox 25"/>
              <p:cNvSpPr txBox="1"/>
              <p:nvPr/>
            </p:nvSpPr>
            <p:spPr>
              <a:xfrm>
                <a:off x="2490143" y="4350335"/>
                <a:ext cx="2660073" cy="804061"/>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Leverage the power of language models trained on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web-scale data</a:t>
                </a:r>
              </a:p>
            </p:txBody>
          </p:sp>
        </p:grpSp>
        <p:grpSp>
          <p:nvGrpSpPr>
            <p:cNvPr id="39" name="Group 38"/>
            <p:cNvGrpSpPr/>
            <p:nvPr/>
          </p:nvGrpSpPr>
          <p:grpSpPr>
            <a:xfrm>
              <a:off x="2465156"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grpSp>
        <p:nvGrpSpPr>
          <p:cNvPr id="5" name="Group 4"/>
          <p:cNvGrpSpPr/>
          <p:nvPr/>
        </p:nvGrpSpPr>
        <p:grpSpPr>
          <a:xfrm>
            <a:off x="3924988" y="2652048"/>
            <a:ext cx="2370710" cy="3335153"/>
            <a:chOff x="4431679" y="2652048"/>
            <a:chExt cx="2370710" cy="3335153"/>
          </a:xfrm>
        </p:grpSpPr>
        <p:grpSp>
          <p:nvGrpSpPr>
            <p:cNvPr id="8" name="Group 7"/>
            <p:cNvGrpSpPr/>
            <p:nvPr/>
          </p:nvGrpSpPr>
          <p:grpSpPr>
            <a:xfrm>
              <a:off x="4431679" y="4265304"/>
              <a:ext cx="2370710" cy="1721897"/>
              <a:chOff x="5009113" y="4350335"/>
              <a:chExt cx="2418248" cy="1756425"/>
            </a:xfrm>
          </p:grpSpPr>
          <p:sp>
            <p:nvSpPr>
              <p:cNvPr id="28" name="TextBox 27"/>
              <p:cNvSpPr txBox="1"/>
              <p:nvPr/>
            </p:nvSpPr>
            <p:spPr>
              <a:xfrm>
                <a:off x="5009113" y="4350335"/>
                <a:ext cx="2418248" cy="804061"/>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99835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Easily parse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complex text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with language analysis</a:t>
                </a:r>
              </a:p>
            </p:txBody>
          </p:sp>
        </p:grpSp>
        <p:grpSp>
          <p:nvGrpSpPr>
            <p:cNvPr id="49" name="Group 48"/>
            <p:cNvGrpSpPr/>
            <p:nvPr/>
          </p:nvGrpSpPr>
          <p:grpSpPr>
            <a:xfrm>
              <a:off x="4835190"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grpSp>
        <p:nvGrpSpPr>
          <p:cNvPr id="11" name="Group 10"/>
          <p:cNvGrpSpPr/>
          <p:nvPr/>
        </p:nvGrpSpPr>
        <p:grpSpPr>
          <a:xfrm>
            <a:off x="5482281" y="2652048"/>
            <a:ext cx="3470957" cy="3335152"/>
            <a:chOff x="6248616" y="2652048"/>
            <a:chExt cx="3470957" cy="3335152"/>
          </a:xfrm>
        </p:grpSpPr>
        <p:grpSp>
          <p:nvGrpSpPr>
            <p:cNvPr id="9" name="Group 8"/>
            <p:cNvGrpSpPr/>
            <p:nvPr/>
          </p:nvGrpSpPr>
          <p:grpSpPr>
            <a:xfrm>
              <a:off x="6248616" y="4140654"/>
              <a:ext cx="3470957" cy="1846546"/>
              <a:chOff x="6884785" y="4223186"/>
              <a:chExt cx="3540557" cy="1883573"/>
            </a:xfrm>
          </p:grpSpPr>
          <p:sp>
            <p:nvSpPr>
              <p:cNvPr id="24" name="TextBox 23"/>
              <p:cNvSpPr txBox="1"/>
              <p:nvPr/>
            </p:nvSpPr>
            <p:spPr>
              <a:xfrm>
                <a:off x="6884785" y="4223186"/>
                <a:ext cx="3540557" cy="1058359"/>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Language </a:t>
                </a:r>
                <a:b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b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Understanding </a:t>
                </a:r>
                <a:b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b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Intelligent Service</a:t>
                </a:r>
              </a:p>
            </p:txBody>
          </p:sp>
          <p:sp>
            <p:nvSpPr>
              <p:cNvPr id="25" name="Rectangle 24"/>
              <p:cNvSpPr/>
              <p:nvPr/>
            </p:nvSpPr>
            <p:spPr>
              <a:xfrm>
                <a:off x="7555860" y="5108405"/>
                <a:ext cx="2198407" cy="998354"/>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Teach your apps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to understand commands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from your users</a:t>
                </a:r>
              </a:p>
            </p:txBody>
          </p:sp>
        </p:grpSp>
        <p:grpSp>
          <p:nvGrpSpPr>
            <p:cNvPr id="56" name="Group 55"/>
            <p:cNvGrpSpPr/>
            <p:nvPr/>
          </p:nvGrpSpPr>
          <p:grpSpPr>
            <a:xfrm>
              <a:off x="7205224"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grpSp>
        <p:nvGrpSpPr>
          <p:cNvPr id="77" name="Group 76"/>
          <p:cNvGrpSpPr/>
          <p:nvPr/>
        </p:nvGrpSpPr>
        <p:grpSpPr>
          <a:xfrm>
            <a:off x="10236322" y="4389945"/>
            <a:ext cx="2155191" cy="1375650"/>
            <a:chOff x="9971594" y="4477480"/>
            <a:chExt cx="2198407" cy="1403236"/>
          </a:xfrm>
        </p:grpSpPr>
        <p:sp>
          <p:nvSpPr>
            <p:cNvPr id="78" name="TextBox 77"/>
            <p:cNvSpPr txBox="1"/>
            <p:nvPr/>
          </p:nvSpPr>
          <p:spPr>
            <a:xfrm>
              <a:off x="10071521" y="4477480"/>
              <a:ext cx="1998552" cy="5497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Translator</a:t>
              </a:r>
            </a:p>
          </p:txBody>
        </p:sp>
        <p:sp>
          <p:nvSpPr>
            <p:cNvPr id="80" name="Rectangle 79"/>
            <p:cNvSpPr/>
            <p:nvPr/>
          </p:nvSpPr>
          <p:spPr>
            <a:xfrm>
              <a:off x="9971594" y="5108403"/>
              <a:ext cx="2198407" cy="772313"/>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Easily perform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speech and text translation</a:t>
              </a:r>
            </a:p>
          </p:txBody>
        </p:sp>
      </p:grpSp>
      <p:pic>
        <p:nvPicPr>
          <p:cNvPr id="81" name="Picture 80"/>
          <p:cNvPicPr>
            <a:picLocks noChangeAspect="1"/>
          </p:cNvPicPr>
          <p:nvPr/>
        </p:nvPicPr>
        <p:blipFill>
          <a:blip r:embed="rId7"/>
          <a:stretch>
            <a:fillRect/>
          </a:stretch>
        </p:blipFill>
        <p:spPr>
          <a:xfrm>
            <a:off x="9624155" y="2460768"/>
            <a:ext cx="3349570" cy="1907054"/>
          </a:xfrm>
          <a:prstGeom prst="rect">
            <a:avLst/>
          </a:prstGeom>
        </p:spPr>
      </p:pic>
    </p:spTree>
    <p:extLst>
      <p:ext uri="{BB962C8B-B14F-4D97-AF65-F5344CB8AC3E}">
        <p14:creationId xmlns:p14="http://schemas.microsoft.com/office/powerpoint/2010/main" val="111949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 name="Group 2"/>
          <p:cNvGrpSpPr/>
          <p:nvPr/>
        </p:nvGrpSpPr>
        <p:grpSpPr>
          <a:xfrm>
            <a:off x="2371397" y="2652048"/>
            <a:ext cx="2868559" cy="3139403"/>
            <a:chOff x="2792600" y="2652048"/>
            <a:chExt cx="2868559" cy="3139403"/>
          </a:xfrm>
        </p:grpSpPr>
        <p:grpSp>
          <p:nvGrpSpPr>
            <p:cNvPr id="15" name="Group 14"/>
            <p:cNvGrpSpPr/>
            <p:nvPr/>
          </p:nvGrpSpPr>
          <p:grpSpPr>
            <a:xfrm>
              <a:off x="3442509" y="2652048"/>
              <a:ext cx="1568743" cy="1568743"/>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nvGrpSpPr>
            <p:cNvPr id="96" name="Group 95"/>
            <p:cNvGrpSpPr/>
            <p:nvPr/>
          </p:nvGrpSpPr>
          <p:grpSpPr>
            <a:xfrm>
              <a:off x="2792600"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Add interactive search over structured data to your project</a:t>
                </a:r>
              </a:p>
            </p:txBody>
          </p:sp>
        </p:grpSp>
      </p:grpSp>
      <p:grpSp>
        <p:nvGrpSpPr>
          <p:cNvPr id="4" name="Group 3"/>
          <p:cNvGrpSpPr/>
          <p:nvPr/>
        </p:nvGrpSpPr>
        <p:grpSpPr>
          <a:xfrm>
            <a:off x="4888342" y="2652048"/>
            <a:ext cx="2607782" cy="3139403"/>
            <a:chOff x="5657939" y="2652048"/>
            <a:chExt cx="2607782" cy="3139403"/>
          </a:xfrm>
        </p:grpSpPr>
        <p:grpSp>
          <p:nvGrpSpPr>
            <p:cNvPr id="19" name="Group 18"/>
            <p:cNvGrpSpPr/>
            <p:nvPr/>
          </p:nvGrpSpPr>
          <p:grpSpPr>
            <a:xfrm>
              <a:off x="6177459" y="2652048"/>
              <a:ext cx="1568743" cy="1568743"/>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99" name="Group 98"/>
            <p:cNvGrpSpPr/>
            <p:nvPr/>
          </p:nvGrpSpPr>
          <p:grpSpPr>
            <a:xfrm>
              <a:off x="5657939"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Contextually extend knowledge of people, locations, and events</a:t>
                </a:r>
              </a:p>
            </p:txBody>
          </p:sp>
        </p:grpSp>
      </p:grpSp>
      <p:grpSp>
        <p:nvGrpSpPr>
          <p:cNvPr id="7" name="Group 6"/>
          <p:cNvGrpSpPr/>
          <p:nvPr/>
        </p:nvGrpSpPr>
        <p:grpSpPr>
          <a:xfrm>
            <a:off x="7144510" y="2652048"/>
            <a:ext cx="2868559" cy="3370224"/>
            <a:chOff x="8262498" y="2652048"/>
            <a:chExt cx="2868559" cy="3370224"/>
          </a:xfrm>
        </p:grpSpPr>
        <p:grpSp>
          <p:nvGrpSpPr>
            <p:cNvPr id="93" name="Group 92"/>
            <p:cNvGrpSpPr/>
            <p:nvPr/>
          </p:nvGrpSpPr>
          <p:grpSpPr>
            <a:xfrm>
              <a:off x="8262498" y="4243050"/>
              <a:ext cx="2868559" cy="1779222"/>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Provide personalized product recommendations for your customers</a:t>
                </a:r>
              </a:p>
            </p:txBody>
          </p:sp>
        </p:grpSp>
        <p:grpSp>
          <p:nvGrpSpPr>
            <p:cNvPr id="21" name="Group 20"/>
            <p:cNvGrpSpPr/>
            <p:nvPr/>
          </p:nvGrpSpPr>
          <p:grpSpPr>
            <a:xfrm>
              <a:off x="8912408" y="2652048"/>
              <a:ext cx="1568743" cy="1568743"/>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2" name="Group 1"/>
          <p:cNvGrpSpPr/>
          <p:nvPr/>
        </p:nvGrpSpPr>
        <p:grpSpPr>
          <a:xfrm>
            <a:off x="-145548" y="2652048"/>
            <a:ext cx="2868559" cy="3139403"/>
            <a:chOff x="57650" y="2652048"/>
            <a:chExt cx="2868559" cy="3139403"/>
          </a:xfrm>
        </p:grpSpPr>
        <p:grpSp>
          <p:nvGrpSpPr>
            <p:cNvPr id="90" name="Group 89"/>
            <p:cNvGrpSpPr/>
            <p:nvPr/>
          </p:nvGrpSpPr>
          <p:grpSpPr>
            <a:xfrm>
              <a:off x="57650"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Explore relationships among academic papers, journals, and authors</a:t>
                </a:r>
              </a:p>
            </p:txBody>
          </p:sp>
        </p:grpSp>
        <p:grpSp>
          <p:nvGrpSpPr>
            <p:cNvPr id="26" name="Group 25"/>
            <p:cNvGrpSpPr/>
            <p:nvPr/>
          </p:nvGrpSpPr>
          <p:grpSpPr>
            <a:xfrm>
              <a:off x="707560" y="2652048"/>
              <a:ext cx="1568743" cy="1568743"/>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grpSp>
      <p:grpSp>
        <p:nvGrpSpPr>
          <p:cNvPr id="9" name="Group 8"/>
          <p:cNvGrpSpPr/>
          <p:nvPr/>
        </p:nvGrpSpPr>
        <p:grpSpPr>
          <a:xfrm>
            <a:off x="9661453" y="2653738"/>
            <a:ext cx="2868559" cy="3370651"/>
            <a:chOff x="9661453" y="2653738"/>
            <a:chExt cx="2868559" cy="3370651"/>
          </a:xfrm>
        </p:grpSpPr>
        <p:grpSp>
          <p:nvGrpSpPr>
            <p:cNvPr id="54" name="Group 53"/>
            <p:cNvGrpSpPr/>
            <p:nvPr/>
          </p:nvGrpSpPr>
          <p:grpSpPr>
            <a:xfrm>
              <a:off x="9661453" y="4378828"/>
              <a:ext cx="2868559" cy="1645561"/>
              <a:chOff x="8873669" y="3658469"/>
              <a:chExt cx="2926080" cy="1678558"/>
            </a:xfrm>
          </p:grpSpPr>
          <p:sp>
            <p:nvSpPr>
              <p:cNvPr id="66" name="TextBox 65"/>
              <p:cNvSpPr txBox="1"/>
              <p:nvPr/>
            </p:nvSpPr>
            <p:spPr>
              <a:xfrm>
                <a:off x="8873669" y="3658469"/>
                <a:ext cx="2926080" cy="572460"/>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err="1">
                    <a:ln>
                      <a:noFill/>
                    </a:ln>
                    <a:solidFill>
                      <a:schemeClr val="accent5"/>
                    </a:solidFill>
                    <a:effectLst/>
                    <a:uLnTx/>
                    <a:uFillTx/>
                    <a:latin typeface="Segoe UI Semibold" panose="020B0702040204020203" pitchFamily="34" charset="0"/>
                    <a:cs typeface="Segoe UI Semibold" panose="020B0702040204020203" pitchFamily="34" charset="0"/>
                  </a:rPr>
                  <a:t>QnA</a:t>
                </a: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 Maker</a:t>
                </a:r>
              </a:p>
            </p:txBody>
          </p:sp>
          <p:sp>
            <p:nvSpPr>
              <p:cNvPr id="69" name="Rectangle 68"/>
              <p:cNvSpPr/>
              <p:nvPr/>
            </p:nvSpPr>
            <p:spPr>
              <a:xfrm>
                <a:off x="9232336" y="4300737"/>
                <a:ext cx="2208748" cy="1036290"/>
              </a:xfrm>
              <a:prstGeom prst="rect">
                <a:avLst/>
              </a:prstGeom>
            </p:spPr>
            <p:txBody>
              <a:bodyPr wrap="square">
                <a:spAutoFit/>
              </a:bodyPr>
              <a:lstStyle/>
              <a:p>
                <a:pPr algn="ctr">
                  <a:lnSpc>
                    <a:spcPct val="90000"/>
                  </a:lnSpc>
                  <a:spcAft>
                    <a:spcPts val="588"/>
                  </a:spcAft>
                  <a:defRPr/>
                </a:pPr>
                <a:r>
                  <a:rPr lang="en-US" sz="1667" kern="0" dirty="0">
                    <a:solidFill>
                      <a:schemeClr val="accent6"/>
                    </a:solidFill>
                  </a:rPr>
                  <a:t>Distill information into conversational, easy-to-navigate answers </a:t>
                </a:r>
              </a:p>
            </p:txBody>
          </p:sp>
        </p:grpSp>
        <p:grpSp>
          <p:nvGrpSpPr>
            <p:cNvPr id="8" name="Group 7"/>
            <p:cNvGrpSpPr/>
            <p:nvPr/>
          </p:nvGrpSpPr>
          <p:grpSpPr>
            <a:xfrm>
              <a:off x="10301989" y="2653738"/>
              <a:ext cx="1587485" cy="1587485"/>
              <a:chOff x="880598" y="2591960"/>
              <a:chExt cx="1587485" cy="1587485"/>
            </a:xfrm>
          </p:grpSpPr>
          <p:pic>
            <p:nvPicPr>
              <p:cNvPr id="70" name="Picture 69"/>
              <p:cNvPicPr>
                <a:picLocks noChangeAspect="1"/>
              </p:cNvPicPr>
              <p:nvPr/>
            </p:nvPicPr>
            <p:blipFill>
              <a:blip r:embed="rId4"/>
              <a:stretch>
                <a:fillRect/>
              </a:stretch>
            </p:blipFill>
            <p:spPr>
              <a:xfrm>
                <a:off x="880598" y="2591960"/>
                <a:ext cx="1587485" cy="1587485"/>
              </a:xfrm>
              <a:prstGeom prst="rect">
                <a:avLst/>
              </a:prstGeom>
            </p:spPr>
          </p:pic>
          <mc:AlternateContent xmlns:mc="http://schemas.openxmlformats.org/markup-compatibility/2006" xmlns:p14="http://schemas.microsoft.com/office/powerpoint/2010/main">
            <mc:Choice Requires="p14">
              <p:contentPart p14:bwMode="auto" r:id="rId5">
                <p14:nvContentPartPr>
                  <p14:cNvPr id="72" name="Ink 71"/>
                  <p14:cNvContentPartPr/>
                  <p14:nvPr/>
                </p14:nvContentPartPr>
                <p14:xfrm>
                  <a:off x="1650147" y="2977135"/>
                  <a:ext cx="180" cy="180"/>
                </p14:xfrm>
              </p:contentPart>
            </mc:Choice>
            <mc:Fallback xmlns="">
              <p:pic>
                <p:nvPicPr>
                  <p:cNvPr id="72" name="Ink 71"/>
                  <p:cNvPicPr/>
                  <p:nvPr/>
                </p:nvPicPr>
                <p:blipFill>
                  <a:blip r:embed="rId6"/>
                  <a:stretch>
                    <a:fillRect/>
                  </a:stretch>
                </p:blipFill>
                <p:spPr>
                  <a:xfrm>
                    <a:off x="1649427" y="2976415"/>
                    <a:ext cx="1620" cy="16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3" name="Ink 72"/>
                  <p14:cNvContentPartPr/>
                  <p14:nvPr/>
                </p14:nvContentPartPr>
                <p14:xfrm>
                  <a:off x="1650147" y="2974075"/>
                  <a:ext cx="360" cy="12600"/>
                </p14:xfrm>
              </p:contentPart>
            </mc:Choice>
            <mc:Fallback xmlns="">
              <p:pic>
                <p:nvPicPr>
                  <p:cNvPr id="73" name="Ink 72"/>
                  <p:cNvPicPr/>
                  <p:nvPr/>
                </p:nvPicPr>
                <p:blipFill>
                  <a:blip r:embed="rId8"/>
                  <a:stretch>
                    <a:fillRect/>
                  </a:stretch>
                </p:blipFill>
                <p:spPr>
                  <a:xfrm>
                    <a:off x="1648707" y="2972635"/>
                    <a:ext cx="3240" cy="15480"/>
                  </a:xfrm>
                  <a:prstGeom prst="rect">
                    <a:avLst/>
                  </a:prstGeom>
                </p:spPr>
              </p:pic>
            </mc:Fallback>
          </mc:AlternateContent>
          <p:pic>
            <p:nvPicPr>
              <p:cNvPr id="74" name="Picture 73"/>
              <p:cNvPicPr>
                <a:picLocks noChangeAspect="1"/>
              </p:cNvPicPr>
              <p:nvPr/>
            </p:nvPicPr>
            <p:blipFill>
              <a:blip r:embed="rId3"/>
              <a:stretch>
                <a:fillRect/>
              </a:stretch>
            </p:blipFill>
            <p:spPr>
              <a:xfrm>
                <a:off x="1091923" y="2814279"/>
                <a:ext cx="1159477" cy="1159477"/>
              </a:xfrm>
              <a:prstGeom prst="rect">
                <a:avLst/>
              </a:prstGeom>
            </p:spPr>
          </p:pic>
          <p:sp>
            <p:nvSpPr>
              <p:cNvPr id="75" name="Rectangle 74"/>
              <p:cNvSpPr/>
              <p:nvPr/>
            </p:nvSpPr>
            <p:spPr bwMode="auto">
              <a:xfrm>
                <a:off x="1326288" y="3060105"/>
                <a:ext cx="702901" cy="6700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6" name="Picture 75"/>
              <p:cNvPicPr>
                <a:picLocks noChangeAspect="1"/>
              </p:cNvPicPr>
              <p:nvPr/>
            </p:nvPicPr>
            <p:blipFill rotWithShape="1">
              <a:blip r:embed="rId9">
                <a:extLst>
                  <a:ext uri="{BEBA8EAE-BF5A-486C-A8C5-ECC9F3942E4B}">
                    <a14:imgProps xmlns:a14="http://schemas.microsoft.com/office/drawing/2010/main">
                      <a14:imgLayer r:embed="rId10">
                        <a14:imgEffect>
                          <a14:backgroundRemoval t="26500" b="90000" l="2119" r="95339"/>
                        </a14:imgEffect>
                      </a14:imgLayer>
                    </a14:imgProps>
                  </a:ext>
                </a:extLst>
              </a:blip>
              <a:srcRect l="25826" t="25017" r="26466" b="25204"/>
              <a:stretch/>
            </p:blipFill>
            <p:spPr>
              <a:xfrm>
                <a:off x="1365251" y="3060701"/>
                <a:ext cx="622300" cy="609599"/>
              </a:xfrm>
              <a:prstGeom prst="rect">
                <a:avLst/>
              </a:prstGeom>
            </p:spPr>
          </p:pic>
        </p:grpSp>
      </p:grpSp>
    </p:spTree>
    <p:extLst>
      <p:ext uri="{BB962C8B-B14F-4D97-AF65-F5344CB8AC3E}">
        <p14:creationId xmlns:p14="http://schemas.microsoft.com/office/powerpoint/2010/main" val="6059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for today</a:t>
            </a:r>
          </a:p>
        </p:txBody>
      </p:sp>
      <p:sp>
        <p:nvSpPr>
          <p:cNvPr id="4" name="Content Placeholder 3"/>
          <p:cNvSpPr>
            <a:spLocks noGrp="1"/>
          </p:cNvSpPr>
          <p:nvPr>
            <p:ph idx="1"/>
          </p:nvPr>
        </p:nvSpPr>
        <p:spPr/>
        <p:txBody>
          <a:bodyPr/>
          <a:lstStyle/>
          <a:p>
            <a:pPr>
              <a:spcAft>
                <a:spcPts val="600"/>
              </a:spcAft>
            </a:pPr>
            <a:r>
              <a:rPr lang="en-US" dirty="0">
                <a:solidFill>
                  <a:schemeClr val="bg1">
                    <a:lumMod val="50000"/>
                  </a:schemeClr>
                </a:solidFill>
              </a:rPr>
              <a:t>GitHub account</a:t>
            </a:r>
          </a:p>
          <a:p>
            <a:pPr>
              <a:spcAft>
                <a:spcPts val="600"/>
              </a:spcAft>
            </a:pPr>
            <a:r>
              <a:rPr lang="en-US" dirty="0">
                <a:solidFill>
                  <a:schemeClr val="bg1">
                    <a:lumMod val="50000"/>
                  </a:schemeClr>
                </a:solidFill>
              </a:rPr>
              <a:t>Microsoft Account or School/Work Account</a:t>
            </a:r>
          </a:p>
        </p:txBody>
      </p:sp>
    </p:spTree>
    <p:extLst>
      <p:ext uri="{BB962C8B-B14F-4D97-AF65-F5344CB8AC3E}">
        <p14:creationId xmlns:p14="http://schemas.microsoft.com/office/powerpoint/2010/main" val="2294612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82" name="Group 181"/>
          <p:cNvGrpSpPr/>
          <p:nvPr/>
        </p:nvGrpSpPr>
        <p:grpSpPr>
          <a:xfrm>
            <a:off x="10054224" y="2652046"/>
            <a:ext cx="1568743" cy="1568743"/>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74" name="Group 173"/>
          <p:cNvGrpSpPr/>
          <p:nvPr/>
        </p:nvGrpSpPr>
        <p:grpSpPr>
          <a:xfrm>
            <a:off x="5314156" y="2652048"/>
            <a:ext cx="1568743" cy="1568743"/>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59" name="Group 158"/>
          <p:cNvGrpSpPr/>
          <p:nvPr/>
        </p:nvGrpSpPr>
        <p:grpSpPr>
          <a:xfrm>
            <a:off x="2944122" y="2652048"/>
            <a:ext cx="1568743" cy="1568743"/>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43" name="Group 142"/>
          <p:cNvGrpSpPr/>
          <p:nvPr/>
        </p:nvGrpSpPr>
        <p:grpSpPr>
          <a:xfrm>
            <a:off x="574088" y="2652048"/>
            <a:ext cx="1568743" cy="1568743"/>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0" name="Group 9"/>
          <p:cNvGrpSpPr/>
          <p:nvPr/>
        </p:nvGrpSpPr>
        <p:grpSpPr>
          <a:xfrm>
            <a:off x="7684190" y="2652048"/>
            <a:ext cx="1568743" cy="1568743"/>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Link your users to robust and timely news searches</a:t>
              </a:r>
            </a:p>
          </p:txBody>
        </p:sp>
      </p:grpSp>
    </p:spTree>
    <p:extLst>
      <p:ext uri="{BB962C8B-B14F-4D97-AF65-F5344CB8AC3E}">
        <p14:creationId xmlns:p14="http://schemas.microsoft.com/office/powerpoint/2010/main" val="317287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98101" y="26375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Demonstrations</a:t>
            </a:r>
          </a:p>
        </p:txBody>
      </p:sp>
      <p:pic>
        <p:nvPicPr>
          <p:cNvPr id="7" name="Picture 6"/>
          <p:cNvPicPr>
            <a:picLocks noChangeAspect="1"/>
          </p:cNvPicPr>
          <p:nvPr/>
        </p:nvPicPr>
        <p:blipFill>
          <a:blip r:embed="rId3"/>
          <a:stretch>
            <a:fillRect/>
          </a:stretch>
        </p:blipFill>
        <p:spPr>
          <a:xfrm>
            <a:off x="2607342" y="2419350"/>
            <a:ext cx="7336184" cy="4108149"/>
          </a:xfrm>
          <a:prstGeom prst="rect">
            <a:avLst/>
          </a:prstGeom>
        </p:spPr>
      </p:pic>
      <p:sp>
        <p:nvSpPr>
          <p:cNvPr id="8" name="Rectangle 7"/>
          <p:cNvSpPr/>
          <p:nvPr/>
        </p:nvSpPr>
        <p:spPr>
          <a:xfrm>
            <a:off x="5307503" y="2077718"/>
            <a:ext cx="1468672" cy="341632"/>
          </a:xfrm>
          <a:prstGeom prst="rect">
            <a:avLst/>
          </a:prstGeom>
        </p:spPr>
        <p:txBody>
          <a:bodyPr wrap="none">
            <a:spAutoFit/>
          </a:bodyPr>
          <a:lstStyle/>
          <a:p>
            <a:pPr lvl="0" algn="ctr" defTabSz="914192">
              <a:lnSpc>
                <a:spcPct val="90000"/>
              </a:lnSpc>
              <a:spcBef>
                <a:spcPct val="0"/>
              </a:spcBef>
              <a:defRPr/>
            </a:pPr>
            <a:r>
              <a:rPr lang="en-US" b="1" spc="-100" dirty="0">
                <a:ln w="3175">
                  <a:noFill/>
                </a:ln>
                <a:solidFill>
                  <a:srgbClr val="FFFFFF"/>
                </a:solidFill>
                <a:latin typeface="Segoe UI Light"/>
                <a:cs typeface="Segoe UI" pitchFamily="34" charset="0"/>
              </a:rPr>
              <a:t>Intelligent Kiosk</a:t>
            </a:r>
          </a:p>
        </p:txBody>
      </p:sp>
      <p:sp>
        <p:nvSpPr>
          <p:cNvPr id="2" name="Rectangle 1"/>
          <p:cNvSpPr/>
          <p:nvPr/>
        </p:nvSpPr>
        <p:spPr bwMode="auto">
          <a:xfrm>
            <a:off x="2305050" y="1933575"/>
            <a:ext cx="7877175" cy="466725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4403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Vision</a:t>
            </a:r>
          </a:p>
        </p:txBody>
      </p:sp>
      <p:sp>
        <p:nvSpPr>
          <p:cNvPr id="24" name="Freeform 22"/>
          <p:cNvSpPr>
            <a:spLocks noChangeAspect="1"/>
          </p:cNvSpPr>
          <p:nvPr/>
        </p:nvSpPr>
        <p:spPr bwMode="auto">
          <a:xfrm>
            <a:off x="5777887" y="27655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25" name="Rectangle 24"/>
          <p:cNvSpPr/>
          <p:nvPr/>
        </p:nvSpPr>
        <p:spPr>
          <a:xfrm>
            <a:off x="3060512" y="3496004"/>
            <a:ext cx="6096000" cy="757130"/>
          </a:xfrm>
          <a:prstGeom prst="rect">
            <a:avLst/>
          </a:prstGeom>
        </p:spPr>
        <p:txBody>
          <a:bodyPr>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From faces to feelings, allow your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apps to understand images and video</a:t>
            </a:r>
          </a:p>
        </p:txBody>
      </p:sp>
      <p:sp>
        <p:nvSpPr>
          <p:cNvPr id="27" name="Rectangle 26"/>
          <p:cNvSpPr/>
          <p:nvPr/>
        </p:nvSpPr>
        <p:spPr>
          <a:xfrm>
            <a:off x="3638926" y="4682707"/>
            <a:ext cx="4939173" cy="757130"/>
          </a:xfrm>
          <a:prstGeom prst="rect">
            <a:avLst/>
          </a:prstGeom>
        </p:spPr>
        <p:txBody>
          <a:bodyPr wrap="none">
            <a:spAutoFit/>
          </a:bodyPr>
          <a:lstStyle/>
          <a:p>
            <a:pPr marR="0" lvl="0" indent="0" algn="ctr" defTabSz="914225" fontAlgn="auto">
              <a:lnSpc>
                <a:spcPct val="90000"/>
              </a:lnSpc>
              <a:spcBef>
                <a:spcPts val="0"/>
              </a:spcBef>
              <a:spcAft>
                <a:spcPts val="600"/>
              </a:spcAft>
              <a:buClrTx/>
              <a:buSzTx/>
              <a:buFontTx/>
              <a:buNone/>
              <a:tabLst/>
              <a:defRPr/>
            </a:pPr>
            <a:r>
              <a:rPr lang="en-US" sz="2400" kern="0" dirty="0">
                <a:gradFill>
                  <a:gsLst>
                    <a:gs pos="2917">
                      <a:srgbClr val="FFFFFF"/>
                    </a:gs>
                    <a:gs pos="30000">
                      <a:srgbClr val="FFFFFF"/>
                    </a:gs>
                  </a:gsLst>
                  <a:lin ang="5400000" scaled="0"/>
                </a:gradFill>
              </a:rPr>
              <a:t>Computer Vision | Emotion | Face |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Video | Content Moderator</a:t>
            </a:r>
          </a:p>
        </p:txBody>
      </p:sp>
    </p:spTree>
    <p:extLst>
      <p:ext uri="{BB962C8B-B14F-4D97-AF65-F5344CB8AC3E}">
        <p14:creationId xmlns:p14="http://schemas.microsoft.com/office/powerpoint/2010/main" val="1600018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351"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807">
              <a:defRPr/>
            </a:pPr>
            <a:endParaRPr lang="en-US" altLang="zh-CN" sz="2351"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Analyze an image</a:t>
            </a:r>
            <a:br>
              <a:rPr lang="en-US" altLang="zh-CN" sz="2000" kern="0" dirty="0">
                <a:gradFill>
                  <a:gsLst>
                    <a:gs pos="1250">
                      <a:schemeClr val="tx1"/>
                    </a:gs>
                    <a:gs pos="100000">
                      <a:schemeClr val="tx1"/>
                    </a:gs>
                  </a:gsLst>
                  <a:lin ang="5400000" scaled="0"/>
                </a:gradFill>
              </a:rPr>
            </a:br>
            <a:r>
              <a:rPr lang="en-US" altLang="zh-CN" kern="0" dirty="0">
                <a:gradFill>
                  <a:gsLst>
                    <a:gs pos="1250">
                      <a:schemeClr val="tx1"/>
                    </a:gs>
                    <a:gs pos="100000">
                      <a:schemeClr val="tx1"/>
                    </a:gs>
                  </a:gsLst>
                  <a:lin ang="5400000" scaled="0"/>
                </a:gradFill>
              </a:rPr>
              <a:t>Understand content within an image</a:t>
            </a:r>
            <a:endParaRPr lang="en-US" altLang="zh-CN" sz="1600"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OCR</a:t>
            </a:r>
            <a:br>
              <a:rPr lang="en-US" altLang="zh-CN" sz="2800" kern="0" dirty="0">
                <a:gradFill>
                  <a:gsLst>
                    <a:gs pos="1250">
                      <a:schemeClr val="tx1"/>
                    </a:gs>
                    <a:gs pos="100000">
                      <a:schemeClr val="tx1"/>
                    </a:gs>
                  </a:gsLst>
                  <a:lin ang="5400000" scaled="0"/>
                </a:gradFill>
              </a:rPr>
            </a:br>
            <a:r>
              <a:rPr lang="en-US" altLang="zh-CN" kern="0" dirty="0">
                <a:gradFill>
                  <a:gsLst>
                    <a:gs pos="1250">
                      <a:schemeClr val="tx1"/>
                    </a:gs>
                    <a:gs pos="100000">
                      <a:schemeClr val="tx1"/>
                    </a:gs>
                  </a:gsLst>
                  <a:lin ang="5400000" scaled="0"/>
                </a:gradFill>
              </a:rPr>
              <a:t>Detect and recognize words within an image</a:t>
            </a:r>
            <a:endParaRPr lang="en-US" altLang="zh-CN" sz="1600"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Generate thumbnail</a:t>
            </a:r>
            <a:br>
              <a:rPr lang="en-US" altLang="zh-CN" sz="2000" kern="0" dirty="0">
                <a:gradFill>
                  <a:gsLst>
                    <a:gs pos="1250">
                      <a:schemeClr val="tx1"/>
                    </a:gs>
                    <a:gs pos="100000">
                      <a:schemeClr val="tx1"/>
                    </a:gs>
                  </a:gsLst>
                  <a:lin ang="5400000" scaled="0"/>
                </a:gradFill>
              </a:rPr>
            </a:br>
            <a:r>
              <a:rPr lang="en-US" altLang="zh-CN" kern="0" dirty="0">
                <a:gradFill>
                  <a:gsLst>
                    <a:gs pos="1250">
                      <a:schemeClr val="tx1"/>
                    </a:gs>
                    <a:gs pos="100000">
                      <a:schemeClr val="tx1"/>
                    </a:gs>
                  </a:gsLst>
                  <a:lin ang="5400000" scaled="0"/>
                </a:gradFill>
              </a:rPr>
              <a:t>Scale and crop images, while retaining key content</a:t>
            </a:r>
          </a:p>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Recognize Celebrities</a:t>
            </a:r>
            <a:br>
              <a:rPr lang="en-US" altLang="zh-CN" sz="2000" kern="0" dirty="0">
                <a:gradFill>
                  <a:gsLst>
                    <a:gs pos="1250">
                      <a:schemeClr val="tx1"/>
                    </a:gs>
                    <a:gs pos="100000">
                      <a:schemeClr val="tx1"/>
                    </a:gs>
                  </a:gsLst>
                  <a:lin ang="5400000" scaled="0"/>
                </a:gradFill>
              </a:rPr>
            </a:br>
            <a:r>
              <a:rPr lang="en-US" altLang="zh-CN" sz="2000" kern="0" dirty="0">
                <a:gradFill>
                  <a:gsLst>
                    <a:gs pos="1250">
                      <a:schemeClr val="tx1"/>
                    </a:gs>
                    <a:gs pos="100000">
                      <a:schemeClr val="tx1"/>
                    </a:gs>
                  </a:gsLst>
                  <a:lin ang="5400000" scaled="0"/>
                </a:gradFill>
              </a:rPr>
              <a:t>Thanks to domain specific models, ability to recognize </a:t>
            </a:r>
            <a:r>
              <a:rPr lang="en-US" dirty="0"/>
              <a:t>200K celebrities from business, politics, sports and entertainment around the World.</a:t>
            </a:r>
            <a:endParaRPr lang="en-US" kern="0" dirty="0">
              <a:gradFill>
                <a:gsLst>
                  <a:gs pos="1250">
                    <a:schemeClr val="tx1"/>
                  </a:gs>
                  <a:gs pos="100000">
                    <a:schemeClr val="tx1"/>
                  </a:gs>
                </a:gsLst>
                <a:lin ang="5400000" scaled="0"/>
              </a:gradFill>
            </a:endParaRPr>
          </a:p>
          <a:p>
            <a:pPr defTabSz="895838">
              <a:lnSpc>
                <a:spcPct val="90000"/>
              </a:lnSpc>
              <a:spcAft>
                <a:spcPts val="1763"/>
              </a:spcAft>
            </a:pPr>
            <a:endParaRPr lang="en-US" kern="0" dirty="0">
              <a:gradFill>
                <a:gsLst>
                  <a:gs pos="1250">
                    <a:schemeClr val="tx1"/>
                  </a:gs>
                  <a:gs pos="100000">
                    <a:schemeClr val="tx1"/>
                  </a:gs>
                </a:gsLst>
                <a:lin ang="5400000" scaled="0"/>
              </a:gradFill>
            </a:endParaRPr>
          </a:p>
          <a:p>
            <a:pPr defTabSz="895838">
              <a:lnSpc>
                <a:spcPct val="90000"/>
              </a:lnSpc>
              <a:spcAft>
                <a:spcPts val="1763"/>
              </a:spcAft>
            </a:pPr>
            <a:endParaRPr lang="en-US"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4161369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rgbClr val="FFFFFF"/>
              </a:solidFill>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Clip Art Type	     0 Non-clipart</a:t>
              </a:r>
            </a:p>
            <a:p>
              <a:pPr defTabSz="913490">
                <a:lnSpc>
                  <a:spcPct val="90000"/>
                </a:lnSpc>
                <a:spcAft>
                  <a:spcPts val="490"/>
                </a:spcAft>
                <a:defRPr/>
              </a:pPr>
              <a:r>
                <a:rPr lang="en-US" sz="1470" kern="0" dirty="0">
                  <a:gradFill>
                    <a:gsLst>
                      <a:gs pos="1250">
                        <a:schemeClr val="bg1"/>
                      </a:gs>
                      <a:gs pos="100000">
                        <a:schemeClr val="bg1"/>
                      </a:gs>
                    </a:gsLst>
                    <a:lin ang="5400000" scaled="0"/>
                  </a:gradFill>
                </a:rPr>
                <a:t>Line Drawing Type	     0 Non-Line Drawing</a:t>
              </a:r>
            </a:p>
            <a:p>
              <a:pPr defTabSz="913490">
                <a:lnSpc>
                  <a:spcPct val="90000"/>
                </a:lnSpc>
                <a:spcAft>
                  <a:spcPts val="490"/>
                </a:spcAft>
                <a:defRPr/>
              </a:pPr>
              <a:r>
                <a:rPr lang="en-US" sz="1470" kern="0" dirty="0">
                  <a:gradFill>
                    <a:gsLst>
                      <a:gs pos="1250">
                        <a:schemeClr val="bg1"/>
                      </a:gs>
                      <a:gs pos="100000">
                        <a:schemeClr val="bg1"/>
                      </a:gs>
                    </a:gsLst>
                    <a:lin ang="5400000" scaled="0"/>
                  </a:gradFill>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Categories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“name”: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people_swimming</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“score”: 0.099609375 }]</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Adult Content	False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Adult Score	0.18533889949321747</a:t>
              </a:r>
            </a:p>
            <a:p>
              <a:pPr defTabSz="913490">
                <a:lnSpc>
                  <a:spcPct val="90000"/>
                </a:lnSpc>
                <a:spcAft>
                  <a:spcPts val="490"/>
                </a:spcAft>
                <a:defRPr/>
              </a:pPr>
              <a:r>
                <a:rPr lang="en-US" sz="1470" kern="0" dirty="0">
                  <a:gradFill>
                    <a:gsLst>
                      <a:gs pos="1250">
                        <a:schemeClr val="bg1"/>
                      </a:gs>
                      <a:gs pos="100000">
                        <a:schemeClr val="bg1"/>
                      </a:gs>
                    </a:gsLst>
                    <a:lin ang="5400000" scaled="0"/>
                  </a:gradFill>
                </a:rPr>
                <a:t>Faces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“age”: 27, “gender”: “Male”,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faceRectangle</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t>
              </a:r>
              <a:b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b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 Background	White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 Foreground	Grey</a:t>
              </a:r>
            </a:p>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Colors		White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Accent Color</a:t>
              </a:r>
              <a:r>
                <a:rPr lang="en-US" sz="1567" kern="0" dirty="0">
                  <a:gradFill>
                    <a:gsLst>
                      <a:gs pos="1250">
                        <a:schemeClr val="bg1"/>
                      </a:gs>
                      <a:gs pos="100000">
                        <a:schemeClr val="bg1"/>
                      </a:gs>
                    </a:gsLst>
                    <a:lin ang="5400000" scaled="0"/>
                  </a:gradFill>
                </a:rPr>
                <a:t>		</a:t>
              </a:r>
            </a:p>
          </p:txBody>
        </p:sp>
      </p:grpSp>
      <p:sp>
        <p:nvSpPr>
          <p:cNvPr id="22" name="Title 1"/>
          <p:cNvSpPr>
            <a:spLocks noGrp="1"/>
          </p:cNvSpPr>
          <p:nvPr>
            <p:ph type="title"/>
          </p:nvPr>
        </p:nvSpPr>
        <p:spPr>
          <a:xfrm>
            <a:off x="1343780" y="291960"/>
            <a:ext cx="10743593" cy="898964"/>
          </a:xfrm>
        </p:spPr>
        <p:txBody>
          <a:bodyPr/>
          <a:lstStyle/>
          <a:p>
            <a:r>
              <a:rPr lang="en-US" sz="5682" dirty="0">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016028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16" name="1_text"/>
          <p:cNvSpPr/>
          <p:nvPr/>
        </p:nvSpPr>
        <p:spPr>
          <a:xfrm>
            <a:off x="5924130" y="2852358"/>
            <a:ext cx="5513991" cy="2080583"/>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LIFE IS LIKE</a:t>
            </a:r>
          </a:p>
          <a:p>
            <a:pPr defTabSz="913490">
              <a:defRPr/>
            </a:pPr>
            <a:r>
              <a:rPr lang="en-US" sz="3233" kern="0" dirty="0">
                <a:gradFill>
                  <a:gsLst>
                    <a:gs pos="1250">
                      <a:schemeClr val="bg1"/>
                    </a:gs>
                    <a:gs pos="100000">
                      <a:schemeClr val="bg1"/>
                    </a:gs>
                  </a:gsLst>
                  <a:lin ang="5400000" scaled="0"/>
                </a:gradFill>
                <a:latin typeface="+mj-lt"/>
              </a:rPr>
              <a:t>RIDING A BICYCLE</a:t>
            </a:r>
          </a:p>
          <a:p>
            <a:pPr defTabSz="913490">
              <a:defRPr/>
            </a:pPr>
            <a:r>
              <a:rPr lang="en-US" sz="3233" kern="0" dirty="0">
                <a:gradFill>
                  <a:gsLst>
                    <a:gs pos="1250">
                      <a:schemeClr val="bg1"/>
                    </a:gs>
                    <a:gs pos="100000">
                      <a:schemeClr val="bg1"/>
                    </a:gs>
                  </a:gsLst>
                  <a:lin ang="5400000" scaled="0"/>
                </a:gradFill>
                <a:latin typeface="+mj-lt"/>
              </a:rPr>
              <a:t>TO KEEP YOUR BALANCE</a:t>
            </a:r>
          </a:p>
          <a:p>
            <a:pPr defTabSz="913490">
              <a:defRPr/>
            </a:pPr>
            <a:r>
              <a:rPr lang="en-US" sz="3233" kern="0" dirty="0">
                <a:gradFill>
                  <a:gsLst>
                    <a:gs pos="1250">
                      <a:schemeClr val="bg1"/>
                    </a:gs>
                    <a:gs pos="100000">
                      <a:schemeClr val="bg1"/>
                    </a:gs>
                  </a:gsLst>
                  <a:lin ang="5400000" scaled="0"/>
                </a:gradFill>
                <a:latin typeface="+mj-lt"/>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defTabSz="91349">
              <a:defRPr/>
            </a:pPr>
            <a:r>
              <a:rPr lang="en-US" sz="1399" kern="0" dirty="0">
                <a:solidFill>
                  <a:srgbClr val="FFFFFF"/>
                </a:solidFill>
                <a:latin typeface="Consolas" panose="020B0609020204030204" pitchFamily="49" charset="0"/>
                <a:cs typeface="Consolas" panose="020B0609020204030204" pitchFamily="49" charset="0"/>
              </a:rPr>
              <a:t>JSON:</a:t>
            </a:r>
          </a:p>
          <a:p>
            <a:pPr defTabSz="91349">
              <a:defRPr/>
            </a:pPr>
            <a:r>
              <a:rPr lang="en-US" sz="1399" kern="0" dirty="0">
                <a:solidFill>
                  <a:srgbClr val="FFFFFF"/>
                </a:solidFill>
                <a:latin typeface="Consolas" panose="020B0609020204030204" pitchFamily="49" charset="0"/>
                <a:cs typeface="Consolas" panose="020B0609020204030204" pitchFamily="49" charset="0"/>
              </a:rPr>
              <a:t>{</a:t>
            </a:r>
          </a:p>
          <a:p>
            <a:pPr defTabSz="91349">
              <a:defRPr/>
            </a:pPr>
            <a:r>
              <a:rPr lang="en-US" sz="1399" kern="0" dirty="0">
                <a:solidFill>
                  <a:srgbClr val="FFFFFF"/>
                </a:solidFill>
                <a:latin typeface="Consolas" panose="020B0609020204030204" pitchFamily="49" charset="0"/>
                <a:cs typeface="Consolas" panose="020B0609020204030204" pitchFamily="49" charset="0"/>
              </a:rPr>
              <a:t>	"language": "</a:t>
            </a:r>
            <a:r>
              <a:rPr lang="en-US" sz="1399" kern="0" dirty="0" err="1">
                <a:solidFill>
                  <a:srgbClr val="FFFFFF"/>
                </a:solidFill>
                <a:latin typeface="Consolas" panose="020B0609020204030204" pitchFamily="49" charset="0"/>
                <a:cs typeface="Consolas" panose="020B0609020204030204" pitchFamily="49" charset="0"/>
              </a:rPr>
              <a:t>en</a:t>
            </a:r>
            <a:r>
              <a:rPr lang="en-US" sz="1399" kern="0" dirty="0">
                <a:solidFill>
                  <a:srgbClr val="FFFFFF"/>
                </a:solidFill>
                <a:latin typeface="Consolas" panose="020B0609020204030204" pitchFamily="49" charset="0"/>
                <a:cs typeface="Consolas" panose="020B0609020204030204" pitchFamily="49" charset="0"/>
              </a:rPr>
              <a:t>",</a:t>
            </a:r>
          </a:p>
          <a:p>
            <a:pPr defTabSz="91349">
              <a:defRPr/>
            </a:pPr>
            <a:r>
              <a:rPr lang="en-US" sz="1399" kern="0" dirty="0">
                <a:solidFill>
                  <a:srgbClr val="FFFFFF"/>
                </a:solidFill>
                <a:latin typeface="Consolas" panose="020B0609020204030204" pitchFamily="49" charset="0"/>
                <a:cs typeface="Consolas" panose="020B0609020204030204" pitchFamily="49" charset="0"/>
              </a:rPr>
              <a:t>	"orientation": "Up",</a:t>
            </a:r>
          </a:p>
          <a:p>
            <a:pPr defTabSz="91349">
              <a:defRPr/>
            </a:pPr>
            <a:r>
              <a:rPr lang="en-US" sz="1399" kern="0" dirty="0">
                <a:solidFill>
                  <a:srgbClr val="FFFFFF"/>
                </a:solidFill>
                <a:latin typeface="Consolas" panose="020B0609020204030204" pitchFamily="49" charset="0"/>
                <a:cs typeface="Consolas" panose="020B0609020204030204" pitchFamily="49" charset="0"/>
              </a:rPr>
              <a:t>	"regions":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"41,77,918,440",</a:t>
            </a:r>
          </a:p>
          <a:p>
            <a:pPr defTabSz="91349">
              <a:defRPr/>
            </a:pPr>
            <a:r>
              <a:rPr lang="en-US" sz="1399" kern="0" dirty="0">
                <a:solidFill>
                  <a:srgbClr val="FFFFFF"/>
                </a:solidFill>
                <a:latin typeface="Consolas" panose="020B0609020204030204" pitchFamily="49" charset="0"/>
                <a:cs typeface="Consolas" panose="020B0609020204030204" pitchFamily="49" charset="0"/>
              </a:rPr>
              <a:t>			"lines":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"41,77,723,89",</a:t>
            </a:r>
          </a:p>
          <a:p>
            <a:pPr defTabSz="91349">
              <a:defRPr/>
            </a:pPr>
            <a:r>
              <a:rPr lang="en-US" sz="1399" kern="0" dirty="0">
                <a:solidFill>
                  <a:srgbClr val="FFFFFF"/>
                </a:solidFill>
                <a:latin typeface="Consolas" panose="020B0609020204030204" pitchFamily="49" charset="0"/>
                <a:cs typeface="Consolas" panose="020B0609020204030204" pitchFamily="49" charset="0"/>
              </a:rPr>
              <a:t>					"words":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"41,102,225,64",</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"LIFE"</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"356,89,94,62",</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"IS"</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"539,77,225,64",</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"LIKE"</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Scanned documents</a:t>
                </a:r>
              </a:p>
              <a:p>
                <a:pPr defTabSz="913490">
                  <a:lnSpc>
                    <a:spcPct val="90000"/>
                  </a:lnSpc>
                  <a:spcAft>
                    <a:spcPts val="490"/>
                  </a:spcAft>
                  <a:defRPr/>
                </a:pPr>
                <a:r>
                  <a:rPr lang="en-US" sz="1959" kern="0" dirty="0">
                    <a:gradFill>
                      <a:gsLst>
                        <a:gs pos="1250">
                          <a:schemeClr val="bg1"/>
                        </a:gs>
                        <a:gs pos="100000">
                          <a:schemeClr val="bg1"/>
                        </a:gs>
                      </a:gsLst>
                      <a:lin ang="5400000" scaled="0"/>
                    </a:gradFill>
                  </a:rPr>
                  <a:t>Photos with text</a:t>
                </a:r>
              </a:p>
              <a:p>
                <a:pPr defTabSz="913490">
                  <a:lnSpc>
                    <a:spcPct val="90000"/>
                  </a:lnSpc>
                  <a:spcAft>
                    <a:spcPts val="490"/>
                  </a:spcAft>
                  <a:defRPr/>
                </a:pPr>
                <a:r>
                  <a:rPr lang="en-US" sz="1959" kern="0" dirty="0">
                    <a:gradFill>
                      <a:gsLst>
                        <a:gs pos="1250">
                          <a:schemeClr val="bg1"/>
                        </a:gs>
                        <a:gs pos="100000">
                          <a:schemeClr val="bg1"/>
                        </a:gs>
                      </a:gsLst>
                      <a:lin ang="5400000" scaled="0"/>
                    </a:gradFill>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defTabSz="913490">
                  <a:lnSpc>
                    <a:spcPct val="90000"/>
                  </a:lnSpc>
                  <a:spcAft>
                    <a:spcPts val="490"/>
                  </a:spcAft>
                  <a:defRPr/>
                </a:pPr>
                <a:endParaRPr lang="en-US" sz="1959" kern="0" dirty="0">
                  <a:gradFill>
                    <a:gsLst>
                      <a:gs pos="1250">
                        <a:schemeClr val="bg1"/>
                      </a:gs>
                      <a:gs pos="100000">
                        <a:schemeClr val="bg1"/>
                      </a:gs>
                    </a:gsLst>
                    <a:lin ang="5400000" scaled="0"/>
                  </a:gradFill>
                </a:endParaRPr>
              </a:p>
            </p:txBody>
          </p:sp>
          <p:sp>
            <p:nvSpPr>
              <p:cNvPr id="23" name="Rectangle 22"/>
              <p:cNvSpPr/>
              <p:nvPr/>
            </p:nvSpPr>
            <p:spPr>
              <a:xfrm>
                <a:off x="6057941" y="2900480"/>
                <a:ext cx="4275103" cy="600164"/>
              </a:xfrm>
              <a:prstGeom prst="rect">
                <a:avLst/>
              </a:prstGeom>
            </p:spPr>
            <p:txBody>
              <a:bodyPr wrap="square" lIns="143336">
                <a:spAutoFit/>
              </a:bodyPr>
              <a:lstStyle/>
              <a:p>
                <a:pPr defTabSz="913490">
                  <a:defRPr/>
                </a:pPr>
                <a:endParaRPr lang="en-US" sz="3233" kern="0" dirty="0">
                  <a:gradFill>
                    <a:gsLst>
                      <a:gs pos="1250">
                        <a:schemeClr val="bg1"/>
                      </a:gs>
                      <a:gs pos="100000">
                        <a:schemeClr val="bg1"/>
                      </a:gs>
                    </a:gsLst>
                    <a:lin ang="5400000" scaled="0"/>
                  </a:gradFill>
                  <a:latin typeface="+mj-lt"/>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dirty="0">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811610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rgbClr val="FFFFFF"/>
              </a:solidFill>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dirty="0">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Smart cropping </a:t>
            </a:r>
            <a:r>
              <a:rPr lang="en-US" sz="3233" b="1" kern="0" dirty="0">
                <a:gradFill>
                  <a:gsLst>
                    <a:gs pos="1250">
                      <a:schemeClr val="bg1"/>
                    </a:gs>
                    <a:gs pos="100000">
                      <a:schemeClr val="bg1"/>
                    </a:gs>
                  </a:gsLst>
                  <a:lin ang="5400000" scaled="0"/>
                </a:gradFill>
              </a:rPr>
              <a:t>on</a:t>
            </a:r>
          </a:p>
        </p:txBody>
      </p:sp>
      <p:sp>
        <p:nvSpPr>
          <p:cNvPr id="38" name="off"/>
          <p:cNvSpPr/>
          <p:nvPr/>
        </p:nvSpPr>
        <p:spPr>
          <a:xfrm>
            <a:off x="1157194" y="3262155"/>
            <a:ext cx="3745783" cy="587991"/>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Smart cropping </a:t>
            </a:r>
            <a:r>
              <a:rPr lang="en-US" sz="3233" b="1" kern="0" dirty="0">
                <a:gradFill>
                  <a:gsLst>
                    <a:gs pos="1250">
                      <a:schemeClr val="bg1"/>
                    </a:gs>
                    <a:gs pos="100000">
                      <a:schemeClr val="bg1"/>
                    </a:gs>
                  </a:gsLst>
                  <a:lin ang="5400000" scaled="0"/>
                </a:gradFill>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2102542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38" b="-38"/>
          <a:stretch/>
        </p:blipFill>
        <p:spPr>
          <a:xfrm>
            <a:off x="1" y="-81996"/>
            <a:ext cx="12192000" cy="6947292"/>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82619" y="739726"/>
            <a:ext cx="3165005" cy="534534"/>
          </a:xfrm>
          <a:prstGeom prst="rect">
            <a:avLst/>
          </a:prstGeom>
        </p:spPr>
      </p:pic>
      <p:grpSp>
        <p:nvGrpSpPr>
          <p:cNvPr id="18" name="Group 17"/>
          <p:cNvGrpSpPr/>
          <p:nvPr/>
        </p:nvGrpSpPr>
        <p:grpSpPr>
          <a:xfrm>
            <a:off x="-1" y="1481554"/>
            <a:ext cx="6410547" cy="3894893"/>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470"/>
                </a:spcAft>
                <a:buClrTx/>
                <a:buSzTx/>
                <a:buFontTx/>
                <a:buNone/>
                <a:tabLst/>
                <a:defRPr/>
              </a:pPr>
              <a:r>
                <a:rPr kumimoji="0" lang="en-US" sz="2353" b="0" i="0" u="none" strike="noStrike" kern="0" cap="none" spc="0" normalizeH="0" baseline="0" noProof="0" dirty="0">
                  <a:ln>
                    <a:noFill/>
                  </a:ln>
                  <a:solidFill>
                    <a:schemeClr val="bg1"/>
                  </a:solidFill>
                  <a:effectLst/>
                  <a:uLnTx/>
                  <a:uFillTx/>
                </a:rPr>
                <a:t>“I have not seen anything comparable. We can use the Computer Vision API to prove to our clients the reliability of the data, so they can be confident making important business decisions based on that information.”</a:t>
              </a:r>
              <a:endParaRPr kumimoji="0" lang="en-US" sz="2353" b="0" i="1" u="none" strike="noStrike" kern="0" cap="none" spc="0" normalizeH="0" baseline="0" noProof="0" dirty="0">
                <a:ln>
                  <a:noFill/>
                </a:ln>
                <a:solidFill>
                  <a:schemeClr val="bg1"/>
                </a:solidFill>
                <a:effectLst/>
                <a:uLnTx/>
                <a:uFillTx/>
              </a:endParaRPr>
            </a:p>
            <a:p>
              <a:pPr marL="0" marR="0" lvl="0" indent="0" algn="r" defTabSz="914400" eaLnBrk="1" fontAlgn="auto" latinLnBrk="0" hangingPunct="1">
                <a:lnSpc>
                  <a:spcPct val="100000"/>
                </a:lnSpc>
                <a:spcBef>
                  <a:spcPts val="0"/>
                </a:spcBef>
                <a:spcAft>
                  <a:spcPts val="1470"/>
                </a:spcAft>
                <a:buClrTx/>
                <a:buSzTx/>
                <a:buFontTx/>
                <a:buNone/>
                <a:tabLst/>
                <a:defRPr/>
              </a:pPr>
              <a:r>
                <a:rPr kumimoji="0" lang="nl-NL" sz="1667" b="0" i="0" u="none" strike="noStrike" kern="0" cap="none" spc="0" normalizeH="0" baseline="0" noProof="0" dirty="0">
                  <a:ln>
                    <a:noFill/>
                  </a:ln>
                  <a:solidFill>
                    <a:schemeClr val="bg1"/>
                  </a:solidFill>
                  <a:effectLst/>
                  <a:uLnTx/>
                  <a:uFillTx/>
                </a:rPr>
                <a:t>Vigiglobe CEO Leendert de Voogd </a:t>
              </a:r>
              <a:endParaRPr kumimoji="0" lang="en-US" sz="1667" b="0" i="1" u="none" strike="noStrike" kern="0" cap="none" spc="0" normalizeH="0" baseline="0" noProof="0" dirty="0">
                <a:ln>
                  <a:noFill/>
                </a:ln>
                <a:solidFill>
                  <a:schemeClr val="bg1"/>
                </a:solidFill>
                <a:effectLst/>
                <a:uLnTx/>
                <a:uFillTx/>
              </a:endParaRPr>
            </a:p>
          </p:txBody>
        </p:sp>
        <p:sp>
          <p:nvSpPr>
            <p:cNvPr id="21" name="TextBox 20"/>
            <p:cNvSpPr txBox="1"/>
            <p:nvPr/>
          </p:nvSpPr>
          <p:spPr>
            <a:xfrm>
              <a:off x="293966" y="5561202"/>
              <a:ext cx="2418291" cy="530915"/>
            </a:xfrm>
            <a:prstGeom prst="rect">
              <a:avLst/>
            </a:prstGeom>
            <a:noFill/>
          </p:spPr>
          <p:txBody>
            <a:bodyPr wrap="none" lIns="179285" tIns="143428" rIns="179285" bIns="143428" rtlCol="0" anchor="ctr">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Computer Vision API</a:t>
              </a:r>
            </a:p>
          </p:txBody>
        </p:sp>
        <p:sp>
          <p:nvSpPr>
            <p:cNvPr id="22" name="TextBox 21">
              <a:hlinkClick r:id="rId5"/>
            </p:cNvPr>
            <p:cNvSpPr txBox="1"/>
            <p:nvPr/>
          </p:nvSpPr>
          <p:spPr>
            <a:xfrm>
              <a:off x="4539349" y="5595862"/>
              <a:ext cx="1906369" cy="461596"/>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Case Study Here</a:t>
              </a:r>
            </a:p>
          </p:txBody>
        </p:sp>
      </p:grpSp>
    </p:spTree>
    <p:extLst>
      <p:ext uri="{BB962C8B-B14F-4D97-AF65-F5344CB8AC3E}">
        <p14:creationId xmlns:p14="http://schemas.microsoft.com/office/powerpoint/2010/main" val="200402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1" y="487"/>
            <a:ext cx="12192000" cy="6857027"/>
          </a:xfrm>
          <a:prstGeom prst="rect">
            <a:avLst/>
          </a:prstGeom>
        </p:spPr>
      </p:pic>
      <p:grpSp>
        <p:nvGrpSpPr>
          <p:cNvPr id="12" name="Group 11"/>
          <p:cNvGrpSpPr/>
          <p:nvPr/>
        </p:nvGrpSpPr>
        <p:grpSpPr>
          <a:xfrm>
            <a:off x="5781453" y="739725"/>
            <a:ext cx="6410547" cy="5386385"/>
            <a:chOff x="-2" y="-599007"/>
            <a:chExt cx="6539092" cy="6707420"/>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6284" rIns="448212"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765"/>
                </a:spcAft>
                <a:buClrTx/>
                <a:buSzTx/>
                <a:buFontTx/>
                <a:buNone/>
                <a:tabLst/>
                <a:defRPr/>
              </a:pPr>
              <a:r>
                <a:rPr kumimoji="0" lang="en-US" sz="4705" b="0" i="0" u="none" strike="noStrike" kern="0" cap="none" spc="0" normalizeH="0" baseline="0" noProof="0" dirty="0">
                  <a:ln>
                    <a:noFill/>
                  </a:ln>
                  <a:solidFill>
                    <a:schemeClr val="bg1"/>
                  </a:solidFill>
                  <a:effectLst/>
                  <a:uLnTx/>
                  <a:uFillTx/>
                  <a:latin typeface="+mj-lt"/>
                </a:rPr>
                <a:t>Bringing it all together </a:t>
              </a:r>
            </a:p>
            <a:p>
              <a:pPr marL="0" marR="0" lvl="0" indent="0" defTabSz="914400" eaLnBrk="1" fontAlgn="auto" latinLnBrk="0" hangingPunct="1">
                <a:lnSpc>
                  <a:spcPct val="100000"/>
                </a:lnSpc>
                <a:spcBef>
                  <a:spcPts val="0"/>
                </a:spcBef>
                <a:spcAft>
                  <a:spcPts val="1765"/>
                </a:spcAft>
                <a:buClrTx/>
                <a:buSzTx/>
                <a:buFontTx/>
                <a:buNone/>
                <a:tabLst/>
                <a:defRPr/>
              </a:pPr>
              <a:r>
                <a:rPr kumimoji="0" lang="en-US" sz="1961" b="0" i="0" u="none" strike="noStrike" kern="0" cap="none" spc="0" normalizeH="0" baseline="0" noProof="0" dirty="0">
                  <a:ln>
                    <a:noFill/>
                  </a:ln>
                  <a:solidFill>
                    <a:schemeClr val="bg1"/>
                  </a:solidFill>
                  <a:effectLst/>
                  <a:uLnTx/>
                  <a:uFillTx/>
                </a:rPr>
                <a:t>The Seeing AI App </a:t>
              </a:r>
            </a:p>
            <a:p>
              <a:pPr marL="0" marR="0" lvl="0" indent="0" defTabSz="914400" eaLnBrk="1" fontAlgn="auto" latinLnBrk="0" hangingPunct="1">
                <a:lnSpc>
                  <a:spcPct val="100000"/>
                </a:lnSpc>
                <a:spcBef>
                  <a:spcPts val="0"/>
                </a:spcBef>
                <a:spcAft>
                  <a:spcPts val="1765"/>
                </a:spcAft>
                <a:buClrTx/>
                <a:buSzTx/>
                <a:buFontTx/>
                <a:buNone/>
                <a:tabLst/>
                <a:defRPr/>
              </a:pPr>
              <a:r>
                <a:rPr kumimoji="0" lang="en-US" sz="1961" b="0" i="0" u="none" strike="noStrike" kern="0" cap="none" spc="0" normalizeH="0" baseline="0" noProof="0" dirty="0">
                  <a:ln>
                    <a:noFill/>
                  </a:ln>
                  <a:solidFill>
                    <a:schemeClr val="bg1"/>
                  </a:solidFill>
                  <a:effectLst/>
                  <a:uLnTx/>
                  <a:uFillTx/>
                </a:rPr>
                <a:t>Computer Vision, Image, Speech Recognition, NLP, and ML from Microsoft Cognitive Services </a:t>
              </a:r>
            </a:p>
          </p:txBody>
        </p:sp>
        <p:sp>
          <p:nvSpPr>
            <p:cNvPr id="16" name="TextBox 15">
              <a:hlinkClick r:id="rId4"/>
            </p:cNvPr>
            <p:cNvSpPr txBox="1"/>
            <p:nvPr/>
          </p:nvSpPr>
          <p:spPr>
            <a:xfrm>
              <a:off x="1665270" y="5544908"/>
              <a:ext cx="1639841" cy="563505"/>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Watch Video Here</a:t>
              </a:r>
            </a:p>
          </p:txBody>
        </p:sp>
        <p:sp>
          <p:nvSpPr>
            <p:cNvPr id="17" name="TextBox 16">
              <a:hlinkClick r:id="rId5"/>
            </p:cNvPr>
            <p:cNvSpPr txBox="1"/>
            <p:nvPr/>
          </p:nvSpPr>
          <p:spPr>
            <a:xfrm>
              <a:off x="105407" y="5544908"/>
              <a:ext cx="1458340" cy="563505"/>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Blog Here</a:t>
              </a:r>
            </a:p>
          </p:txBody>
        </p:sp>
      </p:grpSp>
    </p:spTree>
    <p:extLst>
      <p:ext uri="{BB962C8B-B14F-4D97-AF65-F5344CB8AC3E}">
        <p14:creationId xmlns:p14="http://schemas.microsoft.com/office/powerpoint/2010/main" val="2869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dirty="0">
                <a:latin typeface="Segoe UI Light" panose="020B0502040204020203" pitchFamily="34" charset="0"/>
                <a:cs typeface="Segoe UI Light" panose="020B0502040204020203" pitchFamily="34" charset="0"/>
              </a:rPr>
              <a:t>Recognize emotions</a:t>
            </a:r>
            <a:br>
              <a:rPr lang="en-US" altLang="zh-CN" sz="2798" dirty="0">
                <a:latin typeface="Segoe UI"/>
              </a:rPr>
            </a:br>
            <a:r>
              <a:rPr lang="en-US" altLang="zh-CN" sz="2351" spc="0" dirty="0">
                <a:latin typeface="+mn-lt"/>
                <a:cs typeface="+mn-cs"/>
              </a:rPr>
              <a:t>Detect emotions based on facial expressions </a:t>
            </a:r>
            <a:br>
              <a:rPr lang="en-US" altLang="zh-CN" sz="2351" spc="0" dirty="0">
                <a:latin typeface="+mn-lt"/>
                <a:cs typeface="+mn-cs"/>
              </a:rPr>
            </a:br>
            <a:r>
              <a:rPr lang="en-US" altLang="zh-CN" sz="2351" spc="0" dirty="0">
                <a:latin typeface="+mn-lt"/>
                <a:cs typeface="+mn-cs"/>
              </a:rPr>
              <a:t>in photos and videos</a:t>
            </a:r>
            <a:endParaRPr lang="zh-CN" altLang="en-US" sz="2351" spc="0" dirty="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141469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site (for almost everything)</a:t>
            </a:r>
          </a:p>
        </p:txBody>
      </p:sp>
      <p:sp>
        <p:nvSpPr>
          <p:cNvPr id="4" name="Content Placeholder 3"/>
          <p:cNvSpPr>
            <a:spLocks noGrp="1"/>
          </p:cNvSpPr>
          <p:nvPr>
            <p:ph idx="1"/>
          </p:nvPr>
        </p:nvSpPr>
        <p:spPr>
          <a:xfrm>
            <a:off x="981075" y="1276352"/>
            <a:ext cx="10634221" cy="5018235"/>
          </a:xfrm>
        </p:spPr>
        <p:txBody>
          <a:bodyPr>
            <a:normAutofit fontScale="92500" lnSpcReduction="20000"/>
          </a:bodyPr>
          <a:lstStyle/>
          <a:p>
            <a:pPr marL="0" indent="0">
              <a:spcAft>
                <a:spcPts val="600"/>
              </a:spcAft>
              <a:buNone/>
            </a:pPr>
            <a:r>
              <a:rPr lang="en-US" sz="4200" dirty="0">
                <a:solidFill>
                  <a:schemeClr val="bg1">
                    <a:lumMod val="50000"/>
                  </a:schemeClr>
                </a:solidFill>
                <a:hlinkClick r:id="rId3"/>
              </a:rPr>
              <a:t>https://aka.ms/botedu</a:t>
            </a:r>
            <a:endParaRPr lang="en-US" sz="4200" dirty="0">
              <a:solidFill>
                <a:schemeClr val="bg1">
                  <a:lumMod val="50000"/>
                </a:schemeClr>
              </a:solidFill>
            </a:endParaRPr>
          </a:p>
          <a:p>
            <a:pPr>
              <a:spcAft>
                <a:spcPts val="600"/>
              </a:spcAft>
            </a:pPr>
            <a:endParaRPr lang="en-US" dirty="0">
              <a:solidFill>
                <a:schemeClr val="bg1">
                  <a:lumMod val="50000"/>
                </a:schemeClr>
              </a:solidFill>
            </a:endParaRPr>
          </a:p>
          <a:p>
            <a:pPr marL="342900" indent="-342900">
              <a:spcAft>
                <a:spcPts val="600"/>
              </a:spcAft>
            </a:pPr>
            <a:r>
              <a:rPr lang="en-US" dirty="0">
                <a:solidFill>
                  <a:schemeClr val="bg1">
                    <a:lumMod val="50000"/>
                  </a:schemeClr>
                </a:solidFill>
              </a:rPr>
              <a:t>This is a link to the wiki</a:t>
            </a:r>
          </a:p>
          <a:p>
            <a:pPr marL="342900" indent="-342900">
              <a:spcAft>
                <a:spcPts val="600"/>
              </a:spcAft>
            </a:pPr>
            <a:r>
              <a:rPr lang="en-US" dirty="0">
                <a:solidFill>
                  <a:schemeClr val="bg1">
                    <a:lumMod val="50000"/>
                  </a:schemeClr>
                </a:solidFill>
              </a:rPr>
              <a:t>Click on “Code” for the rest (like labs and samples)</a:t>
            </a:r>
          </a:p>
          <a:p>
            <a:pPr marL="342900" indent="-342900">
              <a:spcAft>
                <a:spcPts val="600"/>
              </a:spcAft>
              <a:buFontTx/>
              <a:buChar char="-"/>
            </a:pPr>
            <a:endParaRPr lang="en-US" dirty="0">
              <a:solidFill>
                <a:schemeClr val="bg1">
                  <a:lumMod val="50000"/>
                </a:schemeClr>
              </a:solidFill>
            </a:endParaRPr>
          </a:p>
          <a:p>
            <a:pPr marL="0" indent="0">
              <a:spcAft>
                <a:spcPts val="600"/>
              </a:spcAft>
              <a:buNone/>
            </a:pPr>
            <a:r>
              <a:rPr lang="en-US" sz="3900" dirty="0">
                <a:solidFill>
                  <a:schemeClr val="bg1">
                    <a:lumMod val="50000"/>
                  </a:schemeClr>
                </a:solidFill>
                <a:hlinkClick r:id="rId4"/>
              </a:rPr>
              <a:t>https://aka.ms/botedu-discuss</a:t>
            </a:r>
            <a:endParaRPr lang="en-US" sz="3900" dirty="0">
              <a:solidFill>
                <a:schemeClr val="bg1">
                  <a:lumMod val="50000"/>
                </a:schemeClr>
              </a:solidFill>
            </a:endParaRPr>
          </a:p>
          <a:p>
            <a:pPr>
              <a:spcAft>
                <a:spcPts val="600"/>
              </a:spcAft>
            </a:pPr>
            <a:endParaRPr lang="en-US" dirty="0">
              <a:solidFill>
                <a:schemeClr val="bg1">
                  <a:lumMod val="50000"/>
                </a:schemeClr>
              </a:solidFill>
            </a:endParaRPr>
          </a:p>
          <a:p>
            <a:pPr marL="342900" indent="-342900">
              <a:spcAft>
                <a:spcPts val="600"/>
              </a:spcAft>
            </a:pPr>
            <a:r>
              <a:rPr lang="en-US" dirty="0">
                <a:solidFill>
                  <a:schemeClr val="bg1">
                    <a:lumMod val="50000"/>
                  </a:schemeClr>
                </a:solidFill>
              </a:rPr>
              <a:t>This is our class discussion forum – need GitHub account (signup instructions on wiki)</a:t>
            </a:r>
          </a:p>
          <a:p>
            <a:pPr marL="342900" indent="-342900">
              <a:spcAft>
                <a:spcPts val="600"/>
              </a:spcAft>
            </a:pPr>
            <a:r>
              <a:rPr lang="en-US" dirty="0">
                <a:solidFill>
                  <a:schemeClr val="bg1">
                    <a:lumMod val="50000"/>
                  </a:schemeClr>
                </a:solidFill>
              </a:rPr>
              <a:t>It has previous course participants questions and answers</a:t>
            </a:r>
          </a:p>
          <a:p>
            <a:pPr marL="0" indent="0">
              <a:buNone/>
            </a:pPr>
            <a:endParaRPr lang="en-US" dirty="0"/>
          </a:p>
        </p:txBody>
      </p:sp>
      <p:sp>
        <p:nvSpPr>
          <p:cNvPr id="3" name="TextBox 2"/>
          <p:cNvSpPr txBox="1"/>
          <p:nvPr/>
        </p:nvSpPr>
        <p:spPr>
          <a:xfrm>
            <a:off x="8834371" y="1611984"/>
            <a:ext cx="3357629" cy="2554545"/>
          </a:xfrm>
          <a:prstGeom prst="rect">
            <a:avLst/>
          </a:prstGeom>
          <a:noFill/>
        </p:spPr>
        <p:txBody>
          <a:bodyPr wrap="square" rtlCol="0">
            <a:spAutoFit/>
          </a:bodyPr>
          <a:lstStyle/>
          <a:p>
            <a:r>
              <a:rPr lang="en-US" sz="3200" dirty="0"/>
              <a:t>Guest Event Code: </a:t>
            </a:r>
            <a:r>
              <a:rPr lang="en-US" sz="3200" b="1" dirty="0"/>
              <a:t>msevent42rz</a:t>
            </a:r>
          </a:p>
          <a:p>
            <a:endParaRPr lang="en-US" sz="3200" b="1" dirty="0"/>
          </a:p>
          <a:p>
            <a:r>
              <a:rPr lang="en-US" sz="3200" b="1" dirty="0"/>
              <a:t>Breakfast across the hall</a:t>
            </a:r>
            <a:endParaRPr lang="en-US" sz="3200" dirty="0"/>
          </a:p>
        </p:txBody>
      </p:sp>
    </p:spTree>
    <p:extLst>
      <p:ext uri="{BB962C8B-B14F-4D97-AF65-F5344CB8AC3E}">
        <p14:creationId xmlns:p14="http://schemas.microsoft.com/office/powerpoint/2010/main" val="915362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Face detection</a:t>
              </a:r>
            </a:p>
            <a:p>
              <a:pPr marL="0" lvl="2" defTabSz="91349">
                <a:lnSpc>
                  <a:spcPct val="90000"/>
                </a:lnSpc>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a:t>
              </a:r>
              <a:r>
                <a:rPr lang="en-US" altLang="en-US" sz="1421" kern="0" dirty="0" err="1">
                  <a:solidFill>
                    <a:srgbClr val="FFFFFF"/>
                  </a:solidFill>
                  <a:latin typeface="Consolas" panose="020B0609020204030204" pitchFamily="49" charset="0"/>
                  <a:cs typeface="Consolas" panose="020B0609020204030204" pitchFamily="49" charset="0"/>
                </a:rPr>
                <a:t>faceRectangle</a:t>
              </a:r>
              <a:r>
                <a:rPr lang="en-US" altLang="en-US" sz="1421" kern="0" dirty="0">
                  <a:solidFill>
                    <a:srgbClr val="FFFFFF"/>
                  </a:solidFill>
                  <a:latin typeface="Consolas" panose="020B0609020204030204" pitchFamily="49" charset="0"/>
                  <a:cs typeface="Consolas" panose="020B0609020204030204" pitchFamily="49" charset="0"/>
                </a:rPr>
                <a:t>": {"width": 193,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"height": 193,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"left": 326,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"top": 204}</a:t>
              </a:r>
              <a:r>
                <a:rPr lang="en-US" altLang="en-US" sz="159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Emotion scores</a:t>
              </a:r>
            </a:p>
            <a:p>
              <a:pPr marL="0" lvl="2" indent="-224" defTabSz="91349" fontAlgn="base">
                <a:lnSpc>
                  <a:spcPct val="90000"/>
                </a:lnSpc>
                <a:spcBef>
                  <a:spcPct val="0"/>
                </a:spcBef>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“scores": { </a:t>
              </a:r>
              <a:r>
                <a:rPr lang="en-US" sz="1421" kern="0" dirty="0">
                  <a:solidFill>
                    <a:srgbClr val="FFFFFF"/>
                  </a:solidFill>
                  <a:latin typeface="Consolas" panose="020B0609020204030204" pitchFamily="49" charset="0"/>
                  <a:cs typeface="Consolas" panose="020B0609020204030204" pitchFamily="49" charset="0"/>
                </a:rPr>
                <a:t>"anger": 5.182241e-8,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"contempt": 0.0000242813,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"disgust": 5.621025e-7,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"fear": 0.00115027453,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"happiness": 1.06114619e-8,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"neutral": 0.003540177,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"sadness": 9.30888746e-7,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"surprise": 0.9952837}</a:t>
              </a:r>
              <a:endParaRPr lang="en-US" altLang="en-US" sz="1421" kern="0" dirty="0">
                <a:solidFill>
                  <a:srgbClr val="FFFFFF"/>
                </a:solidFill>
                <a:latin typeface="Consolas" panose="020B0609020204030204" pitchFamily="49" charset="0"/>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spTree>
    <p:extLst>
      <p:ext uri="{BB962C8B-B14F-4D97-AF65-F5344CB8AC3E}">
        <p14:creationId xmlns:p14="http://schemas.microsoft.com/office/powerpoint/2010/main" val="302867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Consuming Computer Vision API</a:t>
            </a:r>
          </a:p>
        </p:txBody>
      </p:sp>
    </p:spTree>
    <p:extLst>
      <p:ext uri="{BB962C8B-B14F-4D97-AF65-F5344CB8AC3E}">
        <p14:creationId xmlns:p14="http://schemas.microsoft.com/office/powerpoint/2010/main" val="1247039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Consuming Emotion API</a:t>
            </a:r>
          </a:p>
        </p:txBody>
      </p:sp>
    </p:spTree>
    <p:extLst>
      <p:ext uri="{BB962C8B-B14F-4D97-AF65-F5344CB8AC3E}">
        <p14:creationId xmlns:p14="http://schemas.microsoft.com/office/powerpoint/2010/main" val="1870788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
        <p:nvSpPr>
          <p:cNvPr id="37" name="Rectangle 36"/>
          <p:cNvSpPr/>
          <p:nvPr/>
        </p:nvSpPr>
        <p:spPr>
          <a:xfrm>
            <a:off x="4402524" y="1346001"/>
            <a:ext cx="7853327" cy="4945156"/>
          </a:xfrm>
          <a:prstGeom prst="rect">
            <a:avLst/>
          </a:prstGeom>
        </p:spPr>
        <p:txBody>
          <a:bodyPr wrap="square">
            <a:spAutoFit/>
          </a:bodyPr>
          <a:lstStyle/>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detection</a:t>
            </a:r>
            <a:br>
              <a:rPr lang="en-US" altLang="zh-CN" sz="3919" kern="0" dirty="0">
                <a:solidFill>
                  <a:sysClr val="windowText" lastClr="000000"/>
                </a:solidFill>
              </a:rPr>
            </a:br>
            <a:r>
              <a:rPr lang="en-US" altLang="zh-CN" sz="2155" kern="0" dirty="0">
                <a:gradFill>
                  <a:gsLst>
                    <a:gs pos="1250">
                      <a:schemeClr val="tx1"/>
                    </a:gs>
                    <a:gs pos="100000">
                      <a:schemeClr val="tx1"/>
                    </a:gs>
                  </a:gsLst>
                  <a:lin ang="5400000" scaled="0"/>
                </a:gradFill>
              </a:rPr>
              <a:t>Detect faces and their attributes within an image</a:t>
            </a:r>
          </a:p>
          <a:p>
            <a:pPr defTabSz="913665">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verification</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155" kern="0" dirty="0">
                <a:gradFill>
                  <a:gsLst>
                    <a:gs pos="1250">
                      <a:schemeClr val="tx1"/>
                    </a:gs>
                    <a:gs pos="100000">
                      <a:schemeClr val="tx1"/>
                    </a:gs>
                  </a:gsLst>
                  <a:lin ang="5400000" scaled="0"/>
                </a:gradFill>
              </a:rPr>
              <a:t>Check if two faces belong to the same person</a:t>
            </a:r>
          </a:p>
          <a:p>
            <a:pPr defTabSz="913665">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Similar face searching</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Find similar faces within a set of images</a:t>
            </a:r>
          </a:p>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grouping</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Organize many faces into groups</a:t>
            </a:r>
          </a:p>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identification</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Search which person a face belongs to</a:t>
            </a:r>
          </a:p>
        </p:txBody>
      </p:sp>
    </p:spTree>
    <p:extLst>
      <p:ext uri="{BB962C8B-B14F-4D97-AF65-F5344CB8AC3E}">
        <p14:creationId xmlns:p14="http://schemas.microsoft.com/office/powerpoint/2010/main" val="1353596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algn="ctr" defTabSz="913367"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algn="ctr" defTabSz="913367"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grpSp>
      </p:grpSp>
      <p:sp>
        <p:nvSpPr>
          <p:cNvPr id="7" name="Title 6"/>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Detection</a:t>
              </a:r>
            </a:p>
            <a:p>
              <a:pPr marL="0" lvl="2" defTabSz="91349">
                <a:lnSpc>
                  <a:spcPct val="90000"/>
                </a:lnSpc>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a:t>
              </a:r>
              <a:r>
                <a:rPr lang="en-US" altLang="en-US" sz="1421" kern="0" dirty="0" err="1">
                  <a:solidFill>
                    <a:srgbClr val="FFFFFF"/>
                  </a:solidFill>
                  <a:latin typeface="Consolas" panose="020B0609020204030204" pitchFamily="49" charset="0"/>
                  <a:cs typeface="Consolas" panose="020B0609020204030204" pitchFamily="49" charset="0"/>
                </a:rPr>
                <a:t>faceRectangle</a:t>
              </a:r>
              <a:r>
                <a:rPr lang="en-US" altLang="en-US" sz="1421" kern="0" dirty="0">
                  <a:solidFill>
                    <a:srgbClr val="FFFFFF"/>
                  </a:solidFill>
                  <a:latin typeface="Consolas" panose="020B0609020204030204" pitchFamily="49" charset="0"/>
                  <a:cs typeface="Consolas" panose="020B0609020204030204" pitchFamily="49" charset="0"/>
                </a:rPr>
                <a:t>": {"width": 193, "height": 193, "left": 326, "top": 204}</a:t>
              </a:r>
            </a:p>
            <a:p>
              <a:pPr marL="456832" lvl="2" defTabSz="913665">
                <a:lnSpc>
                  <a:spcPct val="90000"/>
                </a:lnSpc>
                <a:spcAft>
                  <a:spcPts val="588"/>
                </a:spcAft>
                <a:defRPr/>
              </a:pPr>
              <a:r>
                <a:rPr lang="en-US" altLang="en-US" sz="1421" kern="0" dirty="0">
                  <a:solidFill>
                    <a:schemeClr val="bg1"/>
                  </a:solidFill>
                  <a:latin typeface="Segoe UI" panose="020B0502040204020203" pitchFamily="34" charset="0"/>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Feature attributes</a:t>
              </a:r>
            </a:p>
            <a:p>
              <a:pPr marL="0" lvl="1" defTabSz="91349" fontAlgn="base">
                <a:spcBef>
                  <a:spcPct val="0"/>
                </a:spcBef>
                <a:spcAft>
                  <a:spcPct val="0"/>
                </a:spcAft>
                <a:defRPr/>
              </a:pPr>
              <a:r>
                <a:rPr lang="en-US" altLang="en-US" sz="1421" kern="0" dirty="0">
                  <a:solidFill>
                    <a:srgbClr val="FFFFFF"/>
                  </a:solidFill>
                  <a:latin typeface="Consolas" panose="020B0609020204030204" pitchFamily="49" charset="0"/>
                  <a:cs typeface="Consolas" panose="020B0609020204030204" pitchFamily="49" charset="0"/>
                </a:rPr>
                <a:t>"attributes": { "age": 42, "gender": "male", 	</a:t>
              </a:r>
            </a:p>
            <a:p>
              <a:pPr marL="0" lvl="1" defTabSz="91349" fontAlgn="base">
                <a:spcBef>
                  <a:spcPct val="0"/>
                </a:spcBef>
                <a:spcAft>
                  <a:spcPct val="0"/>
                </a:spcAft>
                <a:defRPr/>
              </a:pPr>
              <a:r>
                <a:rPr lang="en-US" altLang="en-US" sz="1421" kern="0" dirty="0">
                  <a:solidFill>
                    <a:srgbClr val="FFFFFF"/>
                  </a:solidFill>
                  <a:latin typeface="Consolas" panose="020B0609020204030204" pitchFamily="49" charset="0"/>
                  <a:cs typeface="Consolas" panose="020B0609020204030204" pitchFamily="49" charset="0"/>
                </a:rPr>
                <a:t>											 "</a:t>
              </a:r>
              <a:r>
                <a:rPr lang="en-US" altLang="en-US" sz="1421" kern="0" dirty="0" err="1">
                  <a:solidFill>
                    <a:srgbClr val="FFFFFF"/>
                  </a:solidFill>
                  <a:latin typeface="Consolas" panose="020B0609020204030204" pitchFamily="49" charset="0"/>
                  <a:cs typeface="Consolas" panose="020B0609020204030204" pitchFamily="49" charset="0"/>
                </a:rPr>
                <a:t>headPose</a:t>
              </a:r>
              <a:r>
                <a:rPr lang="en-US" altLang="en-US" sz="1421" kern="0" dirty="0">
                  <a:solidFill>
                    <a:srgbClr val="FFFFFF"/>
                  </a:solidFill>
                  <a:latin typeface="Consolas" panose="020B0609020204030204" pitchFamily="49" charset="0"/>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Identification</a:t>
              </a:r>
            </a:p>
            <a:p>
              <a:pPr indent="-457057" defTabSz="913665">
                <a:lnSpc>
                  <a:spcPct val="90000"/>
                </a:lnSpc>
                <a:spcAft>
                  <a:spcPts val="588"/>
                </a:spcAft>
                <a:defRPr/>
              </a:pPr>
              <a:r>
                <a:rPr lang="en-US" sz="195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026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sp>
        <p:nvSpPr>
          <p:cNvPr id="28" name="Rectangle 27"/>
          <p:cNvSpPr/>
          <p:nvPr/>
        </p:nvSpPr>
        <p:spPr>
          <a:xfrm>
            <a:off x="5126598" y="3346741"/>
            <a:ext cx="6579209"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Stabilization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Smooth and stabilize shaky video</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detection and tracking</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and track faces in videos</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Motion detection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263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The Stabilization API provides automatic video stabilization and smoothing for shaky videos </a:t>
            </a:r>
          </a:p>
          <a:p>
            <a:pPr defTabSz="913665">
              <a:spcAft>
                <a:spcPts val="1176"/>
              </a:spcAft>
              <a:defRPr/>
            </a:pPr>
            <a:r>
              <a:rPr lang="en-US" sz="1959" kern="0" dirty="0">
                <a:gradFill>
                  <a:gsLst>
                    <a:gs pos="1250">
                      <a:schemeClr val="bg1"/>
                    </a:gs>
                    <a:gs pos="100000">
                      <a:schemeClr val="bg1"/>
                    </a:gs>
                  </a:gsLst>
                  <a:lin ang="5400000" scaled="0"/>
                </a:gradFill>
              </a:rPr>
              <a:t>This API uses many of the same technologies found in Microsoft </a:t>
            </a:r>
            <a:r>
              <a:rPr lang="en-US" sz="1959" kern="0" dirty="0" err="1">
                <a:gradFill>
                  <a:gsLst>
                    <a:gs pos="1250">
                      <a:schemeClr val="bg1"/>
                    </a:gs>
                    <a:gs pos="100000">
                      <a:schemeClr val="bg1"/>
                    </a:gs>
                  </a:gsLst>
                  <a:lin ang="5400000" scaled="0"/>
                </a:gradFill>
              </a:rPr>
              <a:t>Hyperlapse</a:t>
            </a:r>
            <a:endParaRPr lang="en-US" sz="1959" kern="0" dirty="0">
              <a:gradFill>
                <a:gsLst>
                  <a:gs pos="1250">
                    <a:schemeClr val="bg1"/>
                  </a:gs>
                  <a:gs pos="100000">
                    <a:schemeClr val="bg1"/>
                  </a:gs>
                </a:gsLst>
                <a:lin ang="5400000" scaled="0"/>
              </a:gradFill>
            </a:endParaRPr>
          </a:p>
          <a:p>
            <a:pPr defTabSz="913665">
              <a:spcAft>
                <a:spcPts val="1176"/>
              </a:spcAft>
              <a:defRPr/>
            </a:pPr>
            <a:r>
              <a:rPr lang="en-US" sz="1959" kern="0" dirty="0">
                <a:gradFill>
                  <a:gsLst>
                    <a:gs pos="1250">
                      <a:schemeClr val="bg1"/>
                    </a:gs>
                    <a:gs pos="100000">
                      <a:schemeClr val="bg1"/>
                    </a:gs>
                  </a:gsLst>
                  <a:lin ang="5400000" scaled="0"/>
                </a:gradFill>
              </a:rPr>
              <a:t>Best For:</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Small camera motions, with or without rolling shutter effects </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1629643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graphicFrame>
        <p:nvGraphicFramePr>
          <p:cNvPr id="4" name="Table 3"/>
          <p:cNvGraphicFramePr>
            <a:graphicFrameLocks noGrp="1"/>
          </p:cNvGraphicFramePr>
          <p:nvPr>
            <p:extLst/>
          </p:nvPr>
        </p:nvGraphicFramePr>
        <p:xfrm>
          <a:off x="5855575" y="3839376"/>
          <a:ext cx="5742522" cy="207228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688">
                <a:tc>
                  <a:txBody>
                    <a:bodyPr/>
                    <a:lstStyle/>
                    <a:p>
                      <a:r>
                        <a:rPr lang="en-US" sz="1800" b="1" dirty="0">
                          <a:gradFill>
                            <a:gsLst>
                              <a:gs pos="1250">
                                <a:schemeClr val="accent2"/>
                              </a:gs>
                              <a:gs pos="100000">
                                <a:schemeClr val="accent2"/>
                              </a:gs>
                            </a:gsLst>
                            <a:lin ang="5400000" scaled="0"/>
                          </a:gradFill>
                          <a:effectLst/>
                          <a:latin typeface="wf_segoe-ui_normal"/>
                        </a:rPr>
                        <a:t>Time</a:t>
                      </a:r>
                      <a:r>
                        <a:rPr lang="en-US" sz="1800" b="1" baseline="0" dirty="0">
                          <a:gradFill>
                            <a:gsLst>
                              <a:gs pos="1250">
                                <a:schemeClr val="accent2"/>
                              </a:gs>
                              <a:gs pos="100000">
                                <a:schemeClr val="accent2"/>
                              </a:gs>
                            </a:gsLst>
                            <a:lin ang="5400000" scaled="0"/>
                          </a:gradFill>
                          <a:effectLst/>
                          <a:latin typeface="wf_segoe-ui_normal"/>
                        </a:rPr>
                        <a:t> </a:t>
                      </a:r>
                      <a:r>
                        <a:rPr lang="en-US" sz="1600" b="1" dirty="0">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688">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High precision face location detection and tracking</a:t>
            </a:r>
          </a:p>
          <a:p>
            <a:pPr defTabSz="913665">
              <a:spcAft>
                <a:spcPts val="1176"/>
              </a:spcAft>
              <a:defRPr/>
            </a:pPr>
            <a:r>
              <a:rPr lang="en-US" sz="1959" kern="0" dirty="0">
                <a:gradFill>
                  <a:gsLst>
                    <a:gs pos="1250">
                      <a:schemeClr val="bg1"/>
                    </a:gs>
                    <a:gs pos="100000">
                      <a:schemeClr val="bg1"/>
                    </a:gs>
                  </a:gsLst>
                  <a:lin ang="5400000" scaled="0"/>
                </a:gradFill>
              </a:rPr>
              <a:t>Can detect up to 64 human faces in a video (no smaller than 24x24 pixels) </a:t>
            </a:r>
          </a:p>
          <a:p>
            <a:pPr defTabSz="913665">
              <a:spcAft>
                <a:spcPts val="1176"/>
              </a:spcAft>
              <a:defRPr/>
            </a:pPr>
            <a:r>
              <a:rPr lang="en-US" sz="1959" kern="0" dirty="0">
                <a:gradFill>
                  <a:gsLst>
                    <a:gs pos="1250">
                      <a:schemeClr val="bg1"/>
                    </a:gs>
                    <a:gs pos="100000">
                      <a:schemeClr val="bg1"/>
                    </a:gs>
                  </a:gsLst>
                  <a:lin ang="5400000" scaled="0"/>
                </a:gradFill>
              </a:rPr>
              <a:t>Detected and tracked faces are returned with coordinates and a Face ID </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to track throughout the video</a:t>
            </a:r>
          </a:p>
        </p:txBody>
      </p:sp>
    </p:spTree>
    <p:extLst>
      <p:ext uri="{BB962C8B-B14F-4D97-AF65-F5344CB8AC3E}">
        <p14:creationId xmlns:p14="http://schemas.microsoft.com/office/powerpoint/2010/main" val="1552757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chemeClr val="bg1"/>
              </a:solidFill>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dirty="0">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849207"/>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Indicates when motion occurs against a fixed background (e.g., surveillance video) </a:t>
            </a:r>
          </a:p>
          <a:p>
            <a:pPr defTabSz="913665">
              <a:spcAft>
                <a:spcPts val="1176"/>
              </a:spcAft>
              <a:defRPr/>
            </a:pPr>
            <a:r>
              <a:rPr lang="en-US" sz="1959" kern="0" dirty="0">
                <a:gradFill>
                  <a:gsLst>
                    <a:gs pos="1250">
                      <a:schemeClr val="bg1"/>
                    </a:gs>
                    <a:gs pos="100000">
                      <a:schemeClr val="bg1"/>
                    </a:gs>
                  </a:gsLst>
                  <a:lin ang="5400000" scaled="0"/>
                </a:gradFill>
              </a:rPr>
              <a:t>Trained to reduce false alarms, such as lighting and shadow changes </a:t>
            </a:r>
          </a:p>
        </p:txBody>
      </p:sp>
    </p:spTree>
    <p:extLst>
      <p:ext uri="{BB962C8B-B14F-4D97-AF65-F5344CB8AC3E}">
        <p14:creationId xmlns:p14="http://schemas.microsoft.com/office/powerpoint/2010/main" val="1555421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5072"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2" name="Rectangle 11"/>
          <p:cNvSpPr/>
          <p:nvPr/>
        </p:nvSpPr>
        <p:spPr bwMode="auto">
          <a:xfrm>
            <a:off x="1452279" y="1624750"/>
            <a:ext cx="10462879" cy="4955453"/>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3" name="Title 1"/>
          <p:cNvSpPr txBox="1">
            <a:spLocks/>
          </p:cNvSpPr>
          <p:nvPr/>
        </p:nvSpPr>
        <p:spPr>
          <a:xfrm>
            <a:off x="3135234" y="1807733"/>
            <a:ext cx="8529330"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spc="-20" dirty="0">
                <a:gradFill>
                  <a:gsLst>
                    <a:gs pos="1250">
                      <a:srgbClr val="FFFFFF"/>
                    </a:gs>
                    <a:gs pos="100000">
                      <a:srgbClr val="FFFFFF"/>
                    </a:gs>
                  </a:gsLst>
                  <a:lin ang="5400000" scaled="0"/>
                </a:gradFill>
                <a:latin typeface="Segoe UI Light"/>
              </a:rPr>
              <a:t>Content Moderator</a:t>
            </a:r>
          </a:p>
          <a:p>
            <a:pPr defTabSz="913665">
              <a:defRPr/>
            </a:pPr>
            <a:r>
              <a:rPr lang="en-US" sz="1800" dirty="0">
                <a:gradFill>
                  <a:gsLst>
                    <a:gs pos="1250">
                      <a:srgbClr val="FFFFFF"/>
                    </a:gs>
                    <a:gs pos="100000">
                      <a:srgbClr val="FFFFFF"/>
                    </a:gs>
                  </a:gsLst>
                  <a:lin ang="5400000" scaled="0"/>
                </a:gradFill>
                <a:latin typeface="+mn-lt"/>
              </a:rPr>
              <a:t>Protect your brand and users with automated image, text, and video moderation services and human review tools</a:t>
            </a:r>
          </a:p>
        </p:txBody>
      </p:sp>
      <p:sp>
        <p:nvSpPr>
          <p:cNvPr id="16" name="Rectangle 15"/>
          <p:cNvSpPr/>
          <p:nvPr/>
        </p:nvSpPr>
        <p:spPr>
          <a:xfrm>
            <a:off x="1948874" y="3065533"/>
            <a:ext cx="9966285" cy="3525389"/>
          </a:xfrm>
          <a:prstGeom prst="rect">
            <a:avLst/>
          </a:prstGeom>
        </p:spPr>
        <p:txBody>
          <a:bodyPr wrap="square">
            <a:spAutoFit/>
          </a:bodyPr>
          <a:lstStyle/>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Image moderation </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Automatically evaluate images for offensive and unwanted content across differing file types—including altered images.</a:t>
            </a:r>
          </a:p>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Text Moderation</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Detect profanity in more than 100 languages and match text against your custom lists automatically. </a:t>
            </a:r>
          </a:p>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Video Moderation </a:t>
            </a:r>
            <a:r>
              <a:rPr lang="en-US" sz="24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 Azure Media Services)</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Enable the proactive detection of adult content in videos with moderation handled in the cloud by Azure Media Services.</a:t>
            </a:r>
          </a:p>
        </p:txBody>
      </p:sp>
      <p:pic>
        <p:nvPicPr>
          <p:cNvPr id="15" name="Picture 1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97329" y="1275531"/>
            <a:ext cx="1737903" cy="1737903"/>
          </a:xfrm>
          <a:prstGeom prst="rect">
            <a:avLst/>
          </a:prstGeom>
        </p:spPr>
      </p:pic>
    </p:spTree>
    <p:extLst>
      <p:ext uri="{BB962C8B-B14F-4D97-AF65-F5344CB8AC3E}">
        <p14:creationId xmlns:p14="http://schemas.microsoft.com/office/powerpoint/2010/main" val="98024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stories</a:t>
            </a:r>
          </a:p>
        </p:txBody>
      </p:sp>
    </p:spTree>
    <p:extLst>
      <p:ext uri="{BB962C8B-B14F-4D97-AF65-F5344CB8AC3E}">
        <p14:creationId xmlns:p14="http://schemas.microsoft.com/office/powerpoint/2010/main" val="8829676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Speech</a:t>
            </a:r>
          </a:p>
        </p:txBody>
      </p:sp>
      <p:sp>
        <p:nvSpPr>
          <p:cNvPr id="25" name="Rectangle 24"/>
          <p:cNvSpPr/>
          <p:nvPr/>
        </p:nvSpPr>
        <p:spPr>
          <a:xfrm>
            <a:off x="2855310" y="3496004"/>
            <a:ext cx="6506404" cy="1166473"/>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Hear and speak to your users by filtering noise, identifying speakers, and understanding intent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497589" y="4662477"/>
            <a:ext cx="7221849" cy="834074"/>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Custom Recognition | Speaker Recognition | Speech</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18"/>
          <p:cNvSpPr>
            <a:spLocks noChangeAspect="1"/>
          </p:cNvSpPr>
          <p:nvPr/>
        </p:nvSpPr>
        <p:spPr bwMode="auto">
          <a:xfrm>
            <a:off x="5852609" y="276559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1048146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Bing Speech API</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6" name="Rectangle 25"/>
          <p:cNvSpPr/>
          <p:nvPr/>
        </p:nvSpPr>
        <p:spPr>
          <a:xfrm>
            <a:off x="4748333" y="3346741"/>
            <a:ext cx="6957474"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recognition (speech to text)</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Converts spoken audio to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output (text to speech)</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Synthesize audio from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Speech intent recognition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 spoken audio to intent</a:t>
            </a:r>
          </a:p>
        </p:txBody>
      </p:sp>
    </p:spTree>
    <p:extLst>
      <p:ext uri="{BB962C8B-B14F-4D97-AF65-F5344CB8AC3E}">
        <p14:creationId xmlns:p14="http://schemas.microsoft.com/office/powerpoint/2010/main" val="148809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8975" y="-8557"/>
            <a:ext cx="12210976" cy="6869493"/>
            <a:chOff x="-19356" y="-9226"/>
            <a:chExt cx="12455831" cy="7007241"/>
          </a:xfrm>
        </p:grpSpPr>
        <p:pic>
          <p:nvPicPr>
            <p:cNvPr id="2" name="Picture 1"/>
            <p:cNvPicPr>
              <a:picLocks noChangeAspect="1"/>
            </p:cNvPicPr>
            <p:nvPr/>
          </p:nvPicPr>
          <p:blipFill rotWithShape="1">
            <a:blip r:embed="rId3"/>
            <a:srcRect r="257"/>
            <a:stretch/>
          </p:blipFill>
          <p:spPr>
            <a:xfrm>
              <a:off x="0" y="-9226"/>
              <a:ext cx="12436475" cy="7007241"/>
            </a:xfrm>
            <a:prstGeom prst="rect">
              <a:avLst/>
            </a:prstGeom>
          </p:spPr>
        </p:pic>
        <p:sp>
          <p:nvSpPr>
            <p:cNvPr id="10" name="Rectangle 9"/>
            <p:cNvSpPr/>
            <p:nvPr/>
          </p:nvSpPr>
          <p:spPr bwMode="auto">
            <a:xfrm>
              <a:off x="-19356" y="-9226"/>
              <a:ext cx="6999593" cy="7006019"/>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 name="Group 12"/>
          <p:cNvGrpSpPr/>
          <p:nvPr/>
        </p:nvGrpSpPr>
        <p:grpSpPr>
          <a:xfrm>
            <a:off x="-1" y="1481554"/>
            <a:ext cx="6410547" cy="3894893"/>
            <a:chOff x="-2" y="2125662"/>
            <a:chExt cx="6539092" cy="3972994"/>
          </a:xfrm>
        </p:grpSpPr>
        <p:sp>
          <p:nvSpPr>
            <p:cNvPr id="12" name="Rectangle 11"/>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470"/>
                </a:spcAft>
                <a:buClrTx/>
                <a:buSzTx/>
                <a:buFontTx/>
                <a:buNone/>
                <a:tabLst/>
                <a:defRPr/>
              </a:pPr>
              <a:r>
                <a:rPr kumimoji="0" lang="en-US" sz="2353" b="0" i="0" u="none" strike="noStrike" kern="0" cap="none" spc="0" normalizeH="0" baseline="0" noProof="0" dirty="0">
                  <a:ln>
                    <a:noFill/>
                  </a:ln>
                  <a:solidFill>
                    <a:schemeClr val="bg1"/>
                  </a:solidFill>
                  <a:effectLst/>
                  <a:uLnTx/>
                  <a:uFillTx/>
                </a:rPr>
                <a:t>“Microsoft Cognitive Services gives us a huge range of opportunities. It’s a perfect match for us now, and in the future when we want to add more features to our app. The Computer Vision and Speech APIs are extremely powerful.”</a:t>
              </a:r>
              <a:endParaRPr kumimoji="0" lang="en-US" sz="2353" b="0" i="1" u="none" strike="noStrike" kern="0" cap="none" spc="0" normalizeH="0" baseline="0" noProof="0" dirty="0">
                <a:ln>
                  <a:noFill/>
                </a:ln>
                <a:solidFill>
                  <a:schemeClr val="bg1"/>
                </a:solidFill>
                <a:effectLst/>
                <a:uLnTx/>
                <a:uFillTx/>
              </a:endParaRPr>
            </a:p>
            <a:p>
              <a:pPr marL="0" marR="0" lvl="0" indent="0" algn="r" defTabSz="914400" eaLnBrk="1" fontAlgn="auto" latinLnBrk="0" hangingPunct="1">
                <a:lnSpc>
                  <a:spcPct val="100000"/>
                </a:lnSpc>
                <a:spcBef>
                  <a:spcPts val="0"/>
                </a:spcBef>
                <a:spcAft>
                  <a:spcPts val="1470"/>
                </a:spcAft>
                <a:buClrTx/>
                <a:buSzTx/>
                <a:buFontTx/>
                <a:buNone/>
                <a:tabLst/>
                <a:defRPr/>
              </a:pPr>
              <a:r>
                <a:rPr kumimoji="0" lang="en-US" sz="1667" b="0" i="0" u="none" strike="noStrike" kern="0" cap="none" spc="0" normalizeH="0" baseline="0" noProof="0" dirty="0" err="1">
                  <a:ln>
                    <a:noFill/>
                  </a:ln>
                  <a:solidFill>
                    <a:schemeClr val="bg1"/>
                  </a:solidFill>
                  <a:effectLst/>
                  <a:uLnTx/>
                  <a:uFillTx/>
                </a:rPr>
                <a:t>Blucup</a:t>
              </a:r>
              <a:r>
                <a:rPr kumimoji="0" lang="en-US" sz="1667" b="0" i="0" u="none" strike="noStrike" kern="0" cap="none" spc="0" normalizeH="0" baseline="0" noProof="0" dirty="0">
                  <a:ln>
                    <a:noFill/>
                  </a:ln>
                  <a:solidFill>
                    <a:schemeClr val="bg1"/>
                  </a:solidFill>
                  <a:effectLst/>
                  <a:uLnTx/>
                  <a:uFillTx/>
                </a:rPr>
                <a:t> CEO </a:t>
              </a:r>
              <a:r>
                <a:rPr kumimoji="0" lang="en-US" sz="1667" b="0" i="0" u="none" strike="noStrike" kern="0" cap="none" spc="0" normalizeH="0" baseline="0" noProof="0" dirty="0" err="1">
                  <a:ln>
                    <a:noFill/>
                  </a:ln>
                  <a:solidFill>
                    <a:schemeClr val="bg1"/>
                  </a:solidFill>
                  <a:effectLst/>
                  <a:uLnTx/>
                  <a:uFillTx/>
                </a:rPr>
                <a:t>Jaan</a:t>
              </a:r>
              <a:r>
                <a:rPr kumimoji="0" lang="en-US" sz="1667" b="0" i="0" u="none" strike="noStrike" kern="0" cap="none" spc="0" normalizeH="0" baseline="0" noProof="0" dirty="0">
                  <a:ln>
                    <a:noFill/>
                  </a:ln>
                  <a:solidFill>
                    <a:schemeClr val="bg1"/>
                  </a:solidFill>
                  <a:effectLst/>
                  <a:uLnTx/>
                  <a:uFillTx/>
                </a:rPr>
                <a:t> </a:t>
              </a:r>
              <a:r>
                <a:rPr kumimoji="0" lang="en-US" sz="1667" b="0" i="0" u="none" strike="noStrike" kern="0" cap="none" spc="0" normalizeH="0" baseline="0" noProof="0" dirty="0" err="1">
                  <a:ln>
                    <a:noFill/>
                  </a:ln>
                  <a:solidFill>
                    <a:schemeClr val="bg1"/>
                  </a:solidFill>
                  <a:effectLst/>
                  <a:uLnTx/>
                  <a:uFillTx/>
                </a:rPr>
                <a:t>Apajalahti</a:t>
              </a:r>
              <a:endParaRPr kumimoji="0" lang="en-US" sz="1667" b="0" i="1" u="none" strike="noStrike" kern="0" cap="none" spc="0" normalizeH="0" baseline="0" noProof="0" dirty="0">
                <a:ln>
                  <a:noFill/>
                </a:ln>
                <a:solidFill>
                  <a:schemeClr val="bg1"/>
                </a:solidFill>
                <a:effectLst/>
                <a:uLnTx/>
                <a:uFillTx/>
              </a:endParaRPr>
            </a:p>
          </p:txBody>
        </p:sp>
        <p:sp>
          <p:nvSpPr>
            <p:cNvPr id="4" name="TextBox 3"/>
            <p:cNvSpPr txBox="1"/>
            <p:nvPr/>
          </p:nvSpPr>
          <p:spPr>
            <a:xfrm>
              <a:off x="293966" y="5561202"/>
              <a:ext cx="4014882" cy="530915"/>
            </a:xfrm>
            <a:prstGeom prst="rect">
              <a:avLst/>
            </a:prstGeom>
            <a:noFill/>
          </p:spPr>
          <p:txBody>
            <a:bodyPr wrap="none" lIns="179285" tIns="143428" rIns="179285" bIns="143428" rtlCol="0" anchor="ctr">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Computer Vision API and Speech API</a:t>
              </a:r>
            </a:p>
          </p:txBody>
        </p:sp>
        <p:sp>
          <p:nvSpPr>
            <p:cNvPr id="5" name="TextBox 4">
              <a:hlinkClick r:id="rId4"/>
            </p:cNvPr>
            <p:cNvSpPr txBox="1"/>
            <p:nvPr/>
          </p:nvSpPr>
          <p:spPr>
            <a:xfrm>
              <a:off x="4539349" y="5595862"/>
              <a:ext cx="1906369" cy="461596"/>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Case Study Here</a:t>
              </a:r>
            </a:p>
          </p:txBody>
        </p:sp>
      </p:grpSp>
      <p:pic>
        <p:nvPicPr>
          <p:cNvPr id="13314" name="Picture 2" descr="ZeroKeyboard"/>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455591" y="602940"/>
            <a:ext cx="1954955" cy="78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9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3" name="Rectangle 22"/>
          <p:cNvSpPr/>
          <p:nvPr/>
        </p:nvSpPr>
        <p:spPr>
          <a:xfrm>
            <a:off x="3538932" y="4511350"/>
            <a:ext cx="8197366" cy="1447363"/>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Customize both language </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and acoustic models</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7510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12" name="Title 11"/>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Custom Recognition Intelligent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7" name="TextBox 6"/>
            <p:cNvSpPr txBox="1"/>
            <p:nvPr/>
          </p:nvSpPr>
          <p:spPr>
            <a:xfrm>
              <a:off x="808037" y="4987638"/>
              <a:ext cx="1269201" cy="862703"/>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Record </a:t>
              </a:r>
            </a:p>
            <a:p>
              <a:pPr defTabSz="913632">
                <a:defRPr/>
              </a:pPr>
              <a:r>
                <a:rPr lang="en-US" sz="2398" kern="0" dirty="0">
                  <a:gradFill>
                    <a:gsLst>
                      <a:gs pos="1250">
                        <a:schemeClr val="bg1"/>
                      </a:gs>
                      <a:gs pos="100000">
                        <a:schemeClr val="bg1"/>
                      </a:gs>
                    </a:gsLst>
                    <a:lin ang="5400000" scaled="0"/>
                  </a:gradFill>
                </a:rPr>
                <a:t>audio</a:t>
              </a:r>
            </a:p>
          </p:txBody>
        </p:sp>
      </p:grpSp>
      <p:grpSp>
        <p:nvGrpSpPr>
          <p:cNvPr id="10" name="Group 9"/>
          <p:cNvGrpSpPr/>
          <p:nvPr/>
        </p:nvGrpSpPr>
        <p:grpSpPr>
          <a:xfrm>
            <a:off x="2868541" y="4474276"/>
            <a:ext cx="2269344" cy="2209769"/>
            <a:chOff x="2923492" y="4259262"/>
            <a:chExt cx="2316656"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8" name="TextBox 7"/>
            <p:cNvSpPr txBox="1"/>
            <p:nvPr/>
          </p:nvSpPr>
          <p:spPr>
            <a:xfrm>
              <a:off x="3601403" y="5148693"/>
              <a:ext cx="1638745" cy="47844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1839357"/>
          </a:xfrm>
          <a:prstGeom prst="rect">
            <a:avLst/>
          </a:prstGeom>
        </p:spPr>
        <p:txBody>
          <a:bodyPr wrap="square">
            <a:spAutoFit/>
          </a:bodyPr>
          <a:lstStyle/>
          <a:p>
            <a:pPr defTabSz="913665">
              <a:spcAft>
                <a:spcPts val="1176"/>
              </a:spcAft>
              <a:defRPr/>
            </a:pPr>
            <a:r>
              <a:rPr lang="en-US" sz="2351" kern="0" dirty="0">
                <a:gradFill>
                  <a:gsLst>
                    <a:gs pos="1250">
                      <a:schemeClr val="bg1"/>
                    </a:gs>
                    <a:gs pos="100000">
                      <a:schemeClr val="bg1"/>
                    </a:gs>
                  </a:gsLst>
                  <a:lin ang="5400000" scaled="0"/>
                </a:gradFill>
              </a:rPr>
              <a:t>Create custom language models for the vocabulary of the application</a:t>
            </a:r>
          </a:p>
          <a:p>
            <a:pPr defTabSz="913665">
              <a:spcAft>
                <a:spcPts val="1176"/>
              </a:spcAft>
              <a:defRPr/>
            </a:pPr>
            <a:r>
              <a:rPr lang="en-US" sz="2351" kern="0" dirty="0">
                <a:gradFill>
                  <a:gsLst>
                    <a:gs pos="1250">
                      <a:schemeClr val="bg1"/>
                    </a:gs>
                    <a:gs pos="100000">
                      <a:schemeClr val="bg1"/>
                    </a:gs>
                  </a:gsLst>
                  <a:lin ang="5400000" scaled="0"/>
                </a:gradFill>
              </a:rPr>
              <a:t>Adapt acoustic models to better match the expected environment </a:t>
            </a:r>
            <a:br>
              <a:rPr lang="en-US" sz="2351" kern="0" dirty="0">
                <a:gradFill>
                  <a:gsLst>
                    <a:gs pos="1250">
                      <a:schemeClr val="bg1"/>
                    </a:gs>
                    <a:gs pos="100000">
                      <a:schemeClr val="bg1"/>
                    </a:gs>
                  </a:gsLst>
                  <a:lin ang="5400000" scaled="0"/>
                </a:gradFill>
              </a:rPr>
            </a:br>
            <a:r>
              <a:rPr lang="en-US" sz="2351" kern="0" dirty="0">
                <a:gradFill>
                  <a:gsLst>
                    <a:gs pos="1250">
                      <a:schemeClr val="bg1"/>
                    </a:gs>
                    <a:gs pos="100000">
                      <a:schemeClr val="bg1"/>
                    </a:gs>
                  </a:gsLst>
                  <a:lin ang="5400000" scaled="0"/>
                </a:gradFill>
              </a:rPr>
              <a:t>of the application’s users </a:t>
            </a:r>
          </a:p>
          <a:p>
            <a:pPr defTabSz="913665">
              <a:spcAft>
                <a:spcPts val="1176"/>
              </a:spcAft>
              <a:defRPr/>
            </a:pPr>
            <a:r>
              <a:rPr lang="en-US" sz="2351" kern="0" dirty="0">
                <a:gradFill>
                  <a:gsLst>
                    <a:gs pos="1250">
                      <a:schemeClr val="bg1"/>
                    </a:gs>
                    <a:gs pos="100000">
                      <a:schemeClr val="bg1"/>
                    </a:gs>
                  </a:gsLst>
                  <a:lin ang="5400000" scaled="0"/>
                </a:gradFill>
              </a:rPr>
              <a:t>Deploy to a custom endpoint and access from any device</a:t>
            </a:r>
          </a:p>
        </p:txBody>
      </p:sp>
    </p:spTree>
    <p:extLst>
      <p:ext uri="{BB962C8B-B14F-4D97-AF65-F5344CB8AC3E}">
        <p14:creationId xmlns:p14="http://schemas.microsoft.com/office/powerpoint/2010/main" val="957026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5" name="Rectangle 24"/>
          <p:cNvSpPr/>
          <p:nvPr/>
        </p:nvSpPr>
        <p:spPr>
          <a:xfrm>
            <a:off x="4748333" y="3346741"/>
            <a:ext cx="6957474" cy="199917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Speaker verification</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Check if two voices are the same</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Speaker identification</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defTabSz="895838">
                <a:lnSpc>
                  <a:spcPct val="90000"/>
                </a:lnSpc>
                <a:spcAft>
                  <a:spcPts val="588"/>
                </a:spcAft>
              </a:pPr>
              <a:r>
                <a:rPr lang="en-US" sz="2351" b="1" kern="0" spc="294" dirty="0">
                  <a:gradFill>
                    <a:gsLst>
                      <a:gs pos="2917">
                        <a:srgbClr val="000000"/>
                      </a:gs>
                      <a:gs pos="31000">
                        <a:srgbClr val="000000"/>
                      </a:gs>
                    </a:gsLst>
                    <a:lin ang="5400000" scaled="0"/>
                  </a:gradFill>
                </a:rPr>
                <a:t>“</a:t>
              </a:r>
              <a:r>
                <a:rPr lang="en-US" sz="2351" b="1" kern="0" dirty="0">
                  <a:gradFill>
                    <a:gsLst>
                      <a:gs pos="2917">
                        <a:srgbClr val="000000"/>
                      </a:gs>
                      <a:gs pos="31000">
                        <a:srgbClr val="000000"/>
                      </a:gs>
                    </a:gsLst>
                    <a:lin ang="5400000" scaled="0"/>
                  </a:gradFill>
                </a:rPr>
                <a:t>”</a:t>
              </a:r>
            </a:p>
          </p:txBody>
        </p:sp>
      </p:grpSp>
    </p:spTree>
    <p:extLst>
      <p:ext uri="{BB962C8B-B14F-4D97-AF65-F5344CB8AC3E}">
        <p14:creationId xmlns:p14="http://schemas.microsoft.com/office/powerpoint/2010/main" val="780418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defTabSz="913665" eaLnBrk="0" fontAlgn="base" hangingPunct="0">
              <a:spcBef>
                <a:spcPct val="0"/>
              </a:spcBef>
              <a:spcAft>
                <a:spcPct val="0"/>
              </a:spcAft>
              <a:defRPr/>
            </a:pPr>
            <a:endParaRPr lang="en-US" altLang="en-US" sz="1799" kern="0" dirty="0">
              <a:solidFill>
                <a:sysClr val="windowText" lastClr="000000"/>
              </a:solidFill>
              <a:latin typeface="Arial" panose="020B0604020202020204" pitchFamily="34" charset="0"/>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defTabSz="913665" eaLnBrk="0" fontAlgn="base" hangingPunct="0">
              <a:spcBef>
                <a:spcPct val="0"/>
              </a:spcBef>
              <a:spcAft>
                <a:spcPct val="0"/>
              </a:spcAft>
              <a:defRPr/>
            </a:pPr>
            <a:endParaRPr lang="en-US" altLang="en-US" sz="1799" kern="0" dirty="0">
              <a:solidFill>
                <a:sysClr val="windowText" lastClr="000000"/>
              </a:solidFill>
              <a:latin typeface="Arial" panose="020B0604020202020204" pitchFamily="34" charset="0"/>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46" name="Group 45"/>
          <p:cNvGrpSpPr/>
          <p:nvPr/>
        </p:nvGrpSpPr>
        <p:grpSpPr>
          <a:xfrm>
            <a:off x="205513" y="479361"/>
            <a:ext cx="781750" cy="644400"/>
            <a:chOff x="4442750" y="2674884"/>
            <a:chExt cx="797935" cy="657741"/>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rgbClr val="FFFFFF"/>
                  </a:solidFill>
                  <a:latin typeface="Segoe UI"/>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rgbClr val="FFFFFF"/>
                  </a:solidFill>
                  <a:latin typeface="Segoe UI"/>
                </a:endParaRPr>
              </a:p>
            </p:txBody>
          </p:sp>
        </p:grpSp>
        <p:sp>
          <p:nvSpPr>
            <p:cNvPr id="48" name="TextBox 47"/>
            <p:cNvSpPr txBox="1"/>
            <p:nvPr/>
          </p:nvSpPr>
          <p:spPr>
            <a:xfrm>
              <a:off x="4481823" y="2704761"/>
              <a:ext cx="712375" cy="627864"/>
            </a:xfrm>
            <a:prstGeom prst="rect">
              <a:avLst/>
            </a:prstGeom>
            <a:noFill/>
          </p:spPr>
          <p:txBody>
            <a:bodyPr wrap="none" lIns="179171" tIns="143336" rIns="179171" bIns="143336" rtlCol="0">
              <a:spAutoFit/>
            </a:bodyPr>
            <a:lstStyle/>
            <a:p>
              <a:pPr defTabSz="895838">
                <a:lnSpc>
                  <a:spcPct val="90000"/>
                </a:lnSpc>
                <a:spcAft>
                  <a:spcPts val="588"/>
                </a:spcAft>
              </a:pPr>
              <a:r>
                <a:rPr lang="en-US" sz="2351" b="1" kern="0" spc="294" dirty="0">
                  <a:gradFill>
                    <a:gsLst>
                      <a:gs pos="2917">
                        <a:srgbClr val="000000"/>
                      </a:gs>
                      <a:gs pos="31000">
                        <a:srgbClr val="000000"/>
                      </a:gs>
                    </a:gsLst>
                    <a:lin ang="5400000" scaled="0"/>
                  </a:gradFill>
                  <a:latin typeface="Segoe UI"/>
                </a:rPr>
                <a:t>“</a:t>
              </a:r>
              <a:r>
                <a:rPr lang="en-US" sz="2351" b="1" kern="0" dirty="0">
                  <a:gradFill>
                    <a:gsLst>
                      <a:gs pos="2917">
                        <a:srgbClr val="000000"/>
                      </a:gs>
                      <a:gs pos="31000">
                        <a:srgbClr val="000000"/>
                      </a:gs>
                    </a:gsLst>
                    <a:lin ang="5400000" scaled="0"/>
                  </a:gradFill>
                  <a:latin typeface="Segoe UI"/>
                </a:rPr>
                <a:t>”</a:t>
              </a:r>
            </a:p>
          </p:txBody>
        </p: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Speaker recognition APIs</a:t>
            </a:r>
          </a:p>
        </p:txBody>
      </p:sp>
      <p:grpSp>
        <p:nvGrpSpPr>
          <p:cNvPr id="52" name="Group 51"/>
          <p:cNvGrpSpPr/>
          <p:nvPr/>
        </p:nvGrpSpPr>
        <p:grpSpPr>
          <a:xfrm>
            <a:off x="6030871" y="1336638"/>
            <a:ext cx="4659566" cy="1084269"/>
            <a:chOff x="6048152" y="1361581"/>
            <a:chExt cx="4756034" cy="1106717"/>
          </a:xfrm>
        </p:grpSpPr>
        <p:sp>
          <p:nvSpPr>
            <p:cNvPr id="53" name="TextBox 52"/>
            <p:cNvSpPr txBox="1"/>
            <p:nvPr/>
          </p:nvSpPr>
          <p:spPr>
            <a:xfrm>
              <a:off x="6048152" y="1889993"/>
              <a:ext cx="4756034" cy="578305"/>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30871" y="2577263"/>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Recognition</a:t>
              </a:r>
            </a:p>
          </p:txBody>
        </p:sp>
      </p:grpSp>
      <p:cxnSp>
        <p:nvCxnSpPr>
          <p:cNvPr id="59" name="Straight Connector 58"/>
          <p:cNvCxnSpPr/>
          <p:nvPr/>
        </p:nvCxnSpPr>
        <p:spPr>
          <a:xfrm>
            <a:off x="6219686" y="3155922"/>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4188566"/>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Verification</a:t>
              </a:r>
            </a:p>
          </p:txBody>
        </p:sp>
      </p:grpSp>
      <p:cxnSp>
        <p:nvCxnSpPr>
          <p:cNvPr id="63" name="Straight Connector 62"/>
          <p:cNvCxnSpPr/>
          <p:nvPr/>
        </p:nvCxnSpPr>
        <p:spPr>
          <a:xfrm>
            <a:off x="6219686" y="4767225"/>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333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Language</a:t>
            </a:r>
          </a:p>
        </p:txBody>
      </p:sp>
      <p:sp>
        <p:nvSpPr>
          <p:cNvPr id="25" name="Rectangle 24"/>
          <p:cNvSpPr/>
          <p:nvPr/>
        </p:nvSpPr>
        <p:spPr>
          <a:xfrm>
            <a:off x="2855310" y="3496004"/>
            <a:ext cx="6506404" cy="757130"/>
          </a:xfrm>
          <a:prstGeom prst="rect">
            <a:avLst/>
          </a:prstGeom>
        </p:spPr>
        <p:txBody>
          <a:bodyPr wrap="square">
            <a:spAutoFit/>
          </a:bodyPr>
          <a:lstStyle/>
          <a:p>
            <a:pPr lvl="0" algn="ctr" defTabSz="914225">
              <a:lnSpc>
                <a:spcPct val="90000"/>
              </a:lnSpc>
              <a:spcAft>
                <a:spcPts val="600"/>
              </a:spcAft>
            </a:pPr>
            <a:r>
              <a:rPr lang="en-US" sz="2400" kern="0" dirty="0">
                <a:gradFill>
                  <a:gsLst>
                    <a:gs pos="2917">
                      <a:srgbClr val="FFFFFF"/>
                    </a:gs>
                    <a:gs pos="30000">
                      <a:srgbClr val="FFFFFF"/>
                    </a:gs>
                  </a:gsLst>
                  <a:lin ang="5400000" scaled="0"/>
                </a:gradFill>
              </a:rPr>
              <a:t>Process text and learn how to recognize what users want</a:t>
            </a: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035923" y="4793105"/>
            <a:ext cx="8145178" cy="1908215"/>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Bing Spell Check | Language Understanding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Linguistic Analysis | Text Analytics | Web Language Model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Translator Text and Speech</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9"/>
          <p:cNvSpPr>
            <a:spLocks noChangeAspect="1"/>
          </p:cNvSpPr>
          <p:nvPr/>
        </p:nvSpPr>
        <p:spPr bwMode="auto">
          <a:xfrm>
            <a:off x="5898403" y="2763064"/>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748588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27" name="Rectangle 26"/>
          <p:cNvSpPr/>
          <p:nvPr/>
        </p:nvSpPr>
        <p:spPr bwMode="auto">
          <a:xfrm>
            <a:off x="2653104" y="2090980"/>
            <a:ext cx="9262054" cy="4473506"/>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30" name="Rectangle 29"/>
          <p:cNvSpPr/>
          <p:nvPr/>
        </p:nvSpPr>
        <p:spPr>
          <a:xfrm>
            <a:off x="2956628" y="3219362"/>
            <a:ext cx="8958531" cy="3242997"/>
          </a:xfrm>
          <a:prstGeom prst="rect">
            <a:avLst/>
          </a:prstGeom>
        </p:spPr>
        <p:txBody>
          <a:bodyPr wrap="square">
            <a:spAutoFit/>
          </a:bodyPr>
          <a:lstStyle/>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State-of-the-art cloud based spelling algorithms</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Recognizes a wide variety of spelling errors</a:t>
            </a:r>
          </a:p>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Recognize name errors and homonyms in context</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Difficult to spot errors that use the context of the words </a:t>
            </a:r>
            <a:br>
              <a:rPr lang="en-US" altLang="zh-CN" sz="2351"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around them</a:t>
            </a:r>
          </a:p>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Updates over time</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3741335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“Our engineers developed this </a:t>
              </a:r>
              <a:r>
                <a:rPr lang="en-US" sz="1959" b="1" kern="0" dirty="0">
                  <a:gradFill>
                    <a:gsLst>
                      <a:gs pos="1250">
                        <a:schemeClr val="bg1"/>
                      </a:gs>
                      <a:gs pos="100000">
                        <a:schemeClr val="bg1"/>
                      </a:gs>
                    </a:gsLst>
                    <a:lin ang="5400000" scaled="0"/>
                  </a:gradFill>
                </a:rPr>
                <a:t>four</a:t>
              </a:r>
              <a:r>
                <a:rPr lang="en-US" sz="1959" kern="0" dirty="0">
                  <a:gradFill>
                    <a:gsLst>
                      <a:gs pos="1250">
                        <a:schemeClr val="bg1"/>
                      </a:gs>
                      <a:gs pos="100000">
                        <a:schemeClr val="bg1"/>
                      </a:gs>
                    </a:gsLst>
                    <a:lin ang="5400000" scaled="0"/>
                  </a:gradFill>
                </a:rPr>
                <a:t> you!”</a:t>
              </a:r>
            </a:p>
            <a:p>
              <a:pPr defTabSz="913490">
                <a:lnSpc>
                  <a:spcPct val="90000"/>
                </a:lnSpc>
                <a:spcBef>
                  <a:spcPts val="588"/>
                </a:spcBef>
                <a:spcAft>
                  <a:spcPts val="490"/>
                </a:spcAft>
                <a:defRPr/>
              </a:pPr>
              <a:r>
                <a:rPr lang="en-US" sz="1959" kern="0" dirty="0">
                  <a:gradFill>
                    <a:gsLst>
                      <a:gs pos="1250">
                        <a:schemeClr val="bg1"/>
                      </a:gs>
                      <a:gs pos="100000">
                        <a:schemeClr val="bg1"/>
                      </a:gs>
                    </a:gsLst>
                    <a:lin ang="5400000" scaled="0"/>
                  </a:gradFill>
                </a:rPr>
                <a:t> Corrected Text: “four” </a:t>
              </a:r>
              <a:r>
                <a:rPr lang="en-US" sz="1959" kern="0" dirty="0">
                  <a:solidFill>
                    <a:prstClr val="white"/>
                  </a:solidFill>
                  <a:latin typeface="wf_segoe-ui_normal"/>
                  <a:sym typeface="Wingdings" panose="05000000000000000000" pitchFamily="2" charset="2"/>
                </a:rPr>
                <a:t></a:t>
              </a:r>
              <a:r>
                <a:rPr lang="en-US" sz="1959" kern="0" dirty="0">
                  <a:gradFill>
                    <a:gsLst>
                      <a:gs pos="1250">
                        <a:schemeClr val="bg1"/>
                      </a:gs>
                      <a:gs pos="100000">
                        <a:schemeClr val="bg1"/>
                      </a:gs>
                    </a:gsLst>
                    <a:lin ang="5400000" scaled="0"/>
                  </a:gradFill>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defTabSz="913490">
                <a:defRPr/>
              </a:pPr>
              <a:r>
                <a:rPr lang="en-US" sz="3135" kern="0" dirty="0">
                  <a:gradFill>
                    <a:gsLst>
                      <a:gs pos="1250">
                        <a:schemeClr val="bg1"/>
                      </a:gs>
                      <a:gs pos="100000">
                        <a:schemeClr val="bg1"/>
                      </a:gs>
                    </a:gsLst>
                    <a:lin ang="5400000" scaled="0"/>
                  </a:gradFill>
                  <a:latin typeface="+mj-lt"/>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a:t>
              </a:r>
              <a:r>
                <a:rPr lang="en-US" sz="1599" kern="0" dirty="0" err="1">
                  <a:gradFill>
                    <a:gsLst>
                      <a:gs pos="1250">
                        <a:schemeClr val="bg1"/>
                      </a:gs>
                      <a:gs pos="100000">
                        <a:schemeClr val="bg1"/>
                      </a:gs>
                    </a:gsLst>
                    <a:lin ang="5400000" scaled="0"/>
                  </a:gradFill>
                  <a:latin typeface="Consolas" panose="020B0609020204030204" pitchFamily="49" charset="0"/>
                </a:rPr>
                <a:t>spellingErrors</a:t>
              </a: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"offset": 5,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"token": "</a:t>
              </a:r>
              <a:r>
                <a:rPr lang="en-US" sz="1599" kern="0" dirty="0" err="1">
                  <a:gradFill>
                    <a:gsLst>
                      <a:gs pos="1250">
                        <a:schemeClr val="bg1"/>
                      </a:gs>
                      <a:gs pos="100000">
                        <a:schemeClr val="bg1"/>
                      </a:gs>
                    </a:gsLst>
                    <a:lin ang="5400000" scaled="0"/>
                  </a:gradFill>
                  <a:latin typeface="Consolas" panose="020B0609020204030204" pitchFamily="49" charset="0"/>
                </a:rPr>
                <a:t>gona</a:t>
              </a:r>
              <a:r>
                <a:rPr lang="en-US" sz="1599" kern="0" dirty="0">
                  <a:gradFill>
                    <a:gsLst>
                      <a:gs pos="1250">
                        <a:schemeClr val="bg1"/>
                      </a:gs>
                      <a:gs pos="100000">
                        <a:schemeClr val="bg1"/>
                      </a:gs>
                    </a:gsLst>
                    <a:lin ang="5400000" scaled="0"/>
                  </a:gradFill>
                  <a:latin typeface="Consolas" panose="020B0609020204030204" pitchFamily="49" charset="0"/>
                </a:rPr>
                <a:t>",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"type": "</a:t>
              </a:r>
              <a:r>
                <a:rPr lang="en-US" sz="1599" kern="0" dirty="0" err="1">
                  <a:gradFill>
                    <a:gsLst>
                      <a:gs pos="1250">
                        <a:schemeClr val="bg1"/>
                      </a:gs>
                      <a:gs pos="100000">
                        <a:schemeClr val="bg1"/>
                      </a:gs>
                    </a:gsLst>
                    <a:lin ang="5400000" scaled="0"/>
                  </a:gradFill>
                  <a:latin typeface="Consolas" panose="020B0609020204030204" pitchFamily="49" charset="0"/>
                </a:rPr>
                <a:t>UnknownToken</a:t>
              </a:r>
              <a:r>
                <a:rPr lang="en-US" sz="1599" kern="0" dirty="0">
                  <a:gradFill>
                    <a:gsLst>
                      <a:gs pos="1250">
                        <a:schemeClr val="bg1"/>
                      </a:gs>
                      <a:gs pos="100000">
                        <a:schemeClr val="bg1"/>
                      </a:gs>
                    </a:gsLst>
                    <a:lin ang="5400000" scaled="0"/>
                  </a:gradFill>
                  <a:latin typeface="Consolas" panose="020B0609020204030204" pitchFamily="49" charset="0"/>
                </a:rPr>
                <a:t>",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"suggestions":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"token": "</a:t>
              </a:r>
              <a:r>
                <a:rPr lang="en-US" sz="1599" kern="0" dirty="0" err="1">
                  <a:gradFill>
                    <a:gsLst>
                      <a:gs pos="1250">
                        <a:schemeClr val="bg1"/>
                      </a:gs>
                      <a:gs pos="100000">
                        <a:schemeClr val="bg1"/>
                      </a:gs>
                    </a:gsLst>
                    <a:lin ang="5400000" scaled="0"/>
                  </a:gradFill>
                  <a:latin typeface="Consolas" panose="020B0609020204030204" pitchFamily="49" charset="0"/>
                </a:rPr>
                <a:t>gonna</a:t>
              </a: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 </a:t>
              </a:r>
              <a:endParaRPr lang="en-US" altLang="en-US" sz="1599" kern="0" dirty="0">
                <a:gradFill>
                  <a:gsLst>
                    <a:gs pos="1250">
                      <a:schemeClr val="bg1"/>
                    </a:gs>
                    <a:gs pos="100000">
                      <a:schemeClr val="bg1"/>
                    </a:gs>
                  </a:gsLst>
                  <a:lin ang="5400000" scaled="0"/>
                </a:gradFill>
                <a:latin typeface="Consolas" panose="020B0609020204030204" pitchFamily="49" charset="0"/>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defTabSz="913490">
                <a:defRPr/>
              </a:pPr>
              <a:r>
                <a:rPr lang="en-US" sz="3135" kern="0" dirty="0">
                  <a:gradFill>
                    <a:gsLst>
                      <a:gs pos="1250">
                        <a:schemeClr val="bg1"/>
                      </a:gs>
                      <a:gs pos="100000">
                        <a:schemeClr val="bg1"/>
                      </a:gs>
                    </a:gsLst>
                    <a:lin ang="5400000" scaled="0"/>
                  </a:gradFill>
                  <a:latin typeface="+mj-lt"/>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261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47"/>
                                        </p:tgtEl>
                                        <p:attrNameLst>
                                          <p:attrName>ppt_x</p:attrName>
                                          <p:attrName>ppt_y</p:attrName>
                                        </p:attrNameLst>
                                      </p:cBhvr>
                                      <p:rCtr x="-1837" y="0"/>
                                    </p:animMotion>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nodeType="withEffect">
                                  <p:stCondLst>
                                    <p:cond delay="0"/>
                                  </p:stCondLst>
                                  <p:childTnLst>
                                    <p:animMotion origin="layout" path="M -1.76043E-6 2.34226E-6 L -0.03674 2.34226E-6 " pathEditMode="relative" rAng="0" ptsTypes="AA">
                                      <p:cBhvr>
                                        <p:cTn id="17" dur="500" spd="-100000" fill="hold"/>
                                        <p:tgtEl>
                                          <p:spTgt spid="34"/>
                                        </p:tgtEl>
                                        <p:attrNameLst>
                                          <p:attrName>ppt_x</p:attrName>
                                          <p:attrName>ppt_y</p:attrName>
                                        </p:attrNameLst>
                                      </p:cBhvr>
                                      <p:rCtr x="-1837" y="0"/>
                                    </p:animMotion>
                                  </p:childTnLst>
                                </p:cTn>
                              </p:par>
                              <p:par>
                                <p:cTn id="18" presetID="2" presetClass="entr" presetSubtype="8" decel="10000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0-#ppt_w/2"/>
                                          </p:val>
                                        </p:tav>
                                        <p:tav tm="100000">
                                          <p:val>
                                            <p:strVal val="#ppt_x"/>
                                          </p:val>
                                        </p:tav>
                                      </p:tavLst>
                                    </p:anim>
                                    <p:anim calcmode="lin" valueType="num">
                                      <p:cBhvr additive="base">
                                        <p:cTn id="21"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0430" y="0"/>
            <a:ext cx="8511139" cy="6858000"/>
          </a:xfrm>
          <a:prstGeom prst="rect">
            <a:avLst/>
          </a:prstGeom>
        </p:spPr>
      </p:pic>
    </p:spTree>
    <p:extLst>
      <p:ext uri="{BB962C8B-B14F-4D97-AF65-F5344CB8AC3E}">
        <p14:creationId xmlns:p14="http://schemas.microsoft.com/office/powerpoint/2010/main" val="323585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6" name="Rectangle 15"/>
          <p:cNvSpPr/>
          <p:nvPr/>
        </p:nvSpPr>
        <p:spPr bwMode="auto">
          <a:xfrm>
            <a:off x="2956628" y="3876928"/>
            <a:ext cx="8958530" cy="2687559"/>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3253362" y="5011067"/>
            <a:ext cx="8661797" cy="891033"/>
          </a:xfrm>
          <a:prstGeom prst="rect">
            <a:avLst/>
          </a:prstGeom>
        </p:spPr>
        <p:txBody>
          <a:bodyPr wrap="square">
            <a:spAutoFit/>
          </a:bodyPr>
          <a:lstStyle/>
          <a:p>
            <a:pPr defTabSz="895838">
              <a:lnSpc>
                <a:spcPct val="90000"/>
              </a:lnSpc>
              <a:spcAft>
                <a:spcPts val="1763"/>
              </a:spcAft>
            </a:pPr>
            <a:r>
              <a:rPr lang="en-US" altLang="zh-CN" sz="3429"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Understand what your users are saying</a:t>
            </a:r>
            <a:b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060095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Language understanding intelligent service</a:t>
            </a:r>
          </a:p>
        </p:txBody>
      </p:sp>
      <p:sp>
        <p:nvSpPr>
          <p:cNvPr id="3" name="Content Placeholder 2"/>
          <p:cNvSpPr>
            <a:spLocks noGrp="1"/>
          </p:cNvSpPr>
          <p:nvPr>
            <p:ph idx="4294967295"/>
          </p:nvPr>
        </p:nvSpPr>
        <p:spPr>
          <a:xfrm>
            <a:off x="1362444" y="1379115"/>
            <a:ext cx="10829557" cy="2457375"/>
          </a:xfrm>
          <a:prstGeom prst="rect">
            <a:avLst/>
          </a:prstGeom>
        </p:spPr>
        <p:txBody>
          <a:bodyPr/>
          <a:lstStyle/>
          <a:p>
            <a:pPr marL="0" indent="0">
              <a:spcBef>
                <a:spcPts val="1763"/>
              </a:spcBef>
              <a:buNone/>
            </a:pPr>
            <a:r>
              <a:rPr lang="en-US" sz="2798" dirty="0">
                <a:gradFill>
                  <a:gsLst>
                    <a:gs pos="1250">
                      <a:schemeClr val="bg1"/>
                    </a:gs>
                    <a:gs pos="100000">
                      <a:schemeClr val="bg1"/>
                    </a:gs>
                  </a:gsLst>
                  <a:lin ang="5400000" scaled="0"/>
                </a:gradFill>
              </a:rPr>
              <a:t>Reduce labeling effort with interactive featuring</a:t>
            </a:r>
          </a:p>
          <a:p>
            <a:pPr marL="0" indent="0">
              <a:spcBef>
                <a:spcPts val="1763"/>
              </a:spcBef>
              <a:buNone/>
            </a:pPr>
            <a:r>
              <a:rPr lang="en-US" sz="2798" dirty="0">
                <a:gradFill>
                  <a:gsLst>
                    <a:gs pos="1250">
                      <a:schemeClr val="bg1"/>
                    </a:gs>
                    <a:gs pos="100000">
                      <a:schemeClr val="bg1"/>
                    </a:gs>
                  </a:gsLst>
                  <a:lin ang="5400000" scaled="0"/>
                </a:gradFill>
              </a:rPr>
              <a:t>Use visualizations to gauge performance and improvements</a:t>
            </a:r>
          </a:p>
          <a:p>
            <a:pPr marL="0" indent="0">
              <a:spcBef>
                <a:spcPts val="1763"/>
              </a:spcBef>
              <a:buNone/>
            </a:pPr>
            <a:r>
              <a:rPr lang="en-US" sz="2798" dirty="0">
                <a:gradFill>
                  <a:gsLst>
                    <a:gs pos="1250">
                      <a:schemeClr val="bg1"/>
                    </a:gs>
                    <a:gs pos="100000">
                      <a:schemeClr val="bg1"/>
                    </a:gs>
                  </a:gsLst>
                  <a:lin ang="5400000" scaled="0"/>
                </a:gradFill>
              </a:rPr>
              <a:t>Leverage speech recognition with seamless integration</a:t>
            </a:r>
          </a:p>
          <a:p>
            <a:pPr marL="0" indent="0">
              <a:spcBef>
                <a:spcPts val="1763"/>
              </a:spcBef>
              <a:buNone/>
            </a:pPr>
            <a:r>
              <a:rPr lang="en-US" sz="2798" dirty="0">
                <a:gradFill>
                  <a:gsLst>
                    <a:gs pos="1250">
                      <a:schemeClr val="bg1"/>
                    </a:gs>
                    <a:gs pos="100000">
                      <a:schemeClr val="bg1"/>
                    </a:gs>
                  </a:gsLst>
                  <a:lin ang="5400000" scaled="0"/>
                </a:gradFill>
              </a:rPr>
              <a:t>Deploy using just a few examples with active learning</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4702" dirty="0">
              <a:solidFill>
                <a:schemeClr val="bg1"/>
              </a:solidFill>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7" name="TextBox 6"/>
            <p:cNvSpPr txBox="1"/>
            <p:nvPr/>
          </p:nvSpPr>
          <p:spPr>
            <a:xfrm>
              <a:off x="808037" y="4987638"/>
              <a:ext cx="1422386" cy="84586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Define </a:t>
              </a:r>
            </a:p>
            <a:p>
              <a:pPr defTabSz="913632">
                <a:defRPr/>
              </a:pPr>
              <a:r>
                <a:rPr lang="en-US" sz="2398" kern="0" dirty="0">
                  <a:gradFill>
                    <a:gsLst>
                      <a:gs pos="1250">
                        <a:schemeClr val="bg1"/>
                      </a:gs>
                      <a:gs pos="100000">
                        <a:schemeClr val="bg1"/>
                      </a:gs>
                    </a:gsLst>
                    <a:lin ang="5400000" scaled="0"/>
                  </a:gradFill>
                </a:rPr>
                <a:t>concepts</a:t>
              </a:r>
            </a:p>
          </p:txBody>
        </p:sp>
      </p:grpSp>
      <p:grpSp>
        <p:nvGrpSpPr>
          <p:cNvPr id="10" name="Group 9"/>
          <p:cNvGrpSpPr/>
          <p:nvPr/>
        </p:nvGrpSpPr>
        <p:grpSpPr>
          <a:xfrm>
            <a:off x="2868541" y="4474276"/>
            <a:ext cx="2227543"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8" name="TextBox 7"/>
            <p:cNvSpPr txBox="1"/>
            <p:nvPr/>
          </p:nvSpPr>
          <p:spPr>
            <a:xfrm>
              <a:off x="3612923" y="4987638"/>
              <a:ext cx="1480102" cy="84586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Provide</a:t>
              </a:r>
            </a:p>
            <a:p>
              <a:pPr defTabSz="913632">
                <a:defRPr/>
              </a:pPr>
              <a:r>
                <a:rPr lang="en-US" sz="2398" kern="0" dirty="0">
                  <a:gradFill>
                    <a:gsLst>
                      <a:gs pos="1250">
                        <a:schemeClr val="bg1"/>
                      </a:gs>
                      <a:gs pos="100000">
                        <a:schemeClr val="bg1"/>
                      </a:gs>
                    </a:gsLst>
                    <a:lin ang="5400000" scaled="0"/>
                  </a:gradFill>
                </a:rPr>
                <a:t>examples</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7" name="Group 36"/>
          <p:cNvGrpSpPr/>
          <p:nvPr/>
        </p:nvGrpSpPr>
        <p:grpSpPr>
          <a:xfrm>
            <a:off x="320455" y="442803"/>
            <a:ext cx="569116" cy="597237"/>
            <a:chOff x="3169979" y="2224957"/>
            <a:chExt cx="763104" cy="800811"/>
          </a:xfrm>
        </p:grpSpPr>
        <p:grpSp>
          <p:nvGrpSpPr>
            <p:cNvPr id="38" name="Group 4"/>
            <p:cNvGrpSpPr>
              <a:grpSpLocks noChangeAspect="1"/>
            </p:cNvGrpSpPr>
            <p:nvPr/>
          </p:nvGrpSpPr>
          <p:grpSpPr bwMode="auto">
            <a:xfrm>
              <a:off x="3169979" y="2224957"/>
              <a:ext cx="763104" cy="800811"/>
              <a:chOff x="2" y="1"/>
              <a:chExt cx="1194" cy="1253"/>
            </a:xfrm>
          </p:grpSpPr>
          <p:sp>
            <p:nvSpPr>
              <p:cNvPr id="4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4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pic>
          <p:nvPicPr>
            <p:cNvPr id="39" name="Picture 38"/>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048319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2" presetClass="entr" presetSubtype="8"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nodeType="withEffect">
                                  <p:stCondLst>
                                    <p:cond delay="250"/>
                                  </p:stCondLst>
                                  <p:childTnLst>
                                    <p:animMotion origin="layout" path="M 0.01523 0.00046 L 4.375E-6 2.59259E-6 " pathEditMode="relative" rAng="0" ptsTypes="AA">
                                      <p:cBhvr>
                                        <p:cTn id="23" dur="500" fill="hold"/>
                                        <p:tgtEl>
                                          <p:spTgt spid="15"/>
                                        </p:tgtEl>
                                        <p:attrNameLst>
                                          <p:attrName>ppt_x</p:attrName>
                                          <p:attrName>ppt_y</p:attrName>
                                        </p:attrNameLst>
                                      </p:cBhvr>
                                      <p:rCtr x="-768" y="-23"/>
                                    </p:animMotion>
                                  </p:childTnLst>
                                </p:cTn>
                              </p:par>
                              <p:par>
                                <p:cTn id="24" presetID="10" presetClass="entr" presetSubtype="0" fill="hold" nodeType="withEffect">
                                  <p:stCondLst>
                                    <p:cond delay="3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nodeType="withEffect">
                                  <p:stCondLst>
                                    <p:cond delay="350"/>
                                  </p:stCondLst>
                                  <p:childTnLst>
                                    <p:animMotion origin="layout" path="M 0.01524 0.00046 L -2.29167E-6 2.59259E-6 " pathEditMode="relative" rAng="0" ptsTypes="AA">
                                      <p:cBhvr>
                                        <p:cTn id="28" dur="500" fill="hold"/>
                                        <p:tgtEl>
                                          <p:spTgt spid="10"/>
                                        </p:tgtEl>
                                        <p:attrNameLst>
                                          <p:attrName>ppt_x</p:attrName>
                                          <p:attrName>ppt_y</p:attrName>
                                        </p:attrNameLst>
                                      </p:cBhvr>
                                      <p:rCtr x="-768" y="-23"/>
                                    </p:animMotion>
                                  </p:childTnLst>
                                </p:cTn>
                              </p:par>
                              <p:par>
                                <p:cTn id="29" presetID="10" presetClass="entr" presetSubtype="0" fill="hold" nodeType="withEffect">
                                  <p:stCondLst>
                                    <p:cond delay="4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42" presetClass="path" presetSubtype="0" decel="100000" fill="hold" nodeType="withEffect">
                                  <p:stCondLst>
                                    <p:cond delay="450"/>
                                  </p:stCondLst>
                                  <p:childTnLst>
                                    <p:animMotion origin="layout" path="M 0.01523 0.00046 L 4.16667E-7 2.59259E-6 " pathEditMode="relative" rAng="0" ptsTypes="AA">
                                      <p:cBhvr>
                                        <p:cTn id="33" dur="500" fill="hold"/>
                                        <p:tgtEl>
                                          <p:spTgt spid="9"/>
                                        </p:tgtEl>
                                        <p:attrNameLst>
                                          <p:attrName>ppt_x</p:attrName>
                                          <p:attrName>ppt_y</p:attrName>
                                        </p:attrNameLst>
                                      </p:cBhvr>
                                      <p:rCtr x="-76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“entities”: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“entity”: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flight_delays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“type”: “Topic”</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“intents”: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FindNews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0.99853384</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“None”,</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0.07289317</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ReadNews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0.0167122427</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ShareNews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1.0919299E-06</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913632">
                <a:defRPr/>
              </a:pPr>
              <a:endParaRPr lang="en-US" sz="1273" kern="0" dirty="0">
                <a:gradFill>
                  <a:gsLst>
                    <a:gs pos="0">
                      <a:schemeClr val="tx1"/>
                    </a:gs>
                    <a:gs pos="100000">
                      <a:schemeClr val="tx1"/>
                    </a:gs>
                  </a:gsLst>
                  <a:lin ang="5400000" scaled="0"/>
                </a:gradFill>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defTabSz="913665">
              <a:defRPr/>
            </a:pPr>
            <a:endParaRPr lang="en-US" sz="1371" kern="0" dirty="0">
              <a:solidFill>
                <a:srgbClr val="FFFFFF"/>
              </a:solidFill>
            </a:endParaRPr>
          </a:p>
        </p:txBody>
      </p:sp>
      <p:grpSp>
        <p:nvGrpSpPr>
          <p:cNvPr id="2" name="Group 1"/>
          <p:cNvGrpSpPr/>
          <p:nvPr/>
        </p:nvGrpSpPr>
        <p:grpSpPr>
          <a:xfrm>
            <a:off x="4752" y="1717323"/>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303">
                  <a:lnSpc>
                    <a:spcPts val="2351"/>
                  </a:lnSpc>
                  <a:defRPr/>
                </a:pPr>
                <a:r>
                  <a:rPr lang="en-US" sz="2743" kern="0" dirty="0">
                    <a:gradFill>
                      <a:gsLst>
                        <a:gs pos="0">
                          <a:schemeClr val="tx1"/>
                        </a:gs>
                        <a:gs pos="100000">
                          <a:schemeClr val="tx1"/>
                        </a:gs>
                      </a:gsLst>
                      <a:lin ang="5400000" scaled="0"/>
                    </a:gradFill>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algn="just" defTabSz="895629">
                <a:defRPr/>
              </a:pPr>
              <a:endParaRPr lang="en-US" sz="1763" kern="0">
                <a:solidFill>
                  <a:srgbClr val="FFFFFF"/>
                </a:solidFill>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4702" spc="-102" dirty="0">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696889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2002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Create a LUIS app</a:t>
            </a:r>
          </a:p>
        </p:txBody>
      </p:sp>
    </p:spTree>
    <p:extLst>
      <p:ext uri="{BB962C8B-B14F-4D97-AF65-F5344CB8AC3E}">
        <p14:creationId xmlns:p14="http://schemas.microsoft.com/office/powerpoint/2010/main" val="3309724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30" name="Rectangle 29"/>
          <p:cNvSpPr/>
          <p:nvPr/>
        </p:nvSpPr>
        <p:spPr bwMode="auto">
          <a:xfrm>
            <a:off x="2653104" y="3667323"/>
            <a:ext cx="9262054" cy="2897164"/>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33" name="Rectangle 32"/>
          <p:cNvSpPr/>
          <p:nvPr/>
        </p:nvSpPr>
        <p:spPr>
          <a:xfrm>
            <a:off x="2956628" y="4793888"/>
            <a:ext cx="8958531" cy="1189552"/>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Analysis tolls for natural language processing</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Access to part-of-speech tagging and parsing, </a:t>
            </a:r>
            <a:br>
              <a:rPr lang="en-US" altLang="zh-CN" sz="2351" kern="0" dirty="0">
                <a:gradFill>
                  <a:gsLst>
                    <a:gs pos="1250">
                      <a:srgbClr val="FFFFFF"/>
                    </a:gs>
                    <a:gs pos="100000">
                      <a:srgbClr val="FFFFFF"/>
                    </a:gs>
                  </a:gsLst>
                  <a:lin ang="5400000" scaled="0"/>
                </a:gradFill>
              </a:rPr>
            </a:br>
            <a:r>
              <a:rPr lang="en-US" altLang="zh-CN" sz="2351" kern="0" dirty="0">
                <a:gradFill>
                  <a:gsLst>
                    <a:gs pos="1250">
                      <a:srgbClr val="FFFFFF"/>
                    </a:gs>
                    <a:gs pos="100000">
                      <a:srgbClr val="FFFFFF"/>
                    </a:gs>
                  </a:gsLst>
                  <a:lin ang="5400000" scaled="0"/>
                </a:gradFill>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157383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p:cNvSpPr/>
          <p:nvPr/>
        </p:nvSpPr>
        <p:spPr bwMode="auto">
          <a:xfrm>
            <a:off x="0" y="1190924"/>
            <a:ext cx="12192000" cy="5667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Linguistic Analysis</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2" name="Group 11"/>
          <p:cNvGrpSpPr/>
          <p:nvPr/>
        </p:nvGrpSpPr>
        <p:grpSpPr>
          <a:xfrm>
            <a:off x="4754" y="339963"/>
            <a:ext cx="1344122" cy="742947"/>
            <a:chOff x="714423" y="1150398"/>
            <a:chExt cx="1847734" cy="1021313"/>
          </a:xfrm>
        </p:grpSpPr>
        <p:sp>
          <p:nvSpPr>
            <p:cNvPr id="32" name="Freeform 5"/>
            <p:cNvSpPr>
              <a:spLocks/>
            </p:cNvSpPr>
            <p:nvPr/>
          </p:nvSpPr>
          <p:spPr bwMode="auto">
            <a:xfrm>
              <a:off x="714423" y="115039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3" name="Group 32"/>
            <p:cNvGrpSpPr/>
            <p:nvPr/>
          </p:nvGrpSpPr>
          <p:grpSpPr>
            <a:xfrm>
              <a:off x="1169565" y="1255653"/>
              <a:ext cx="758548" cy="796030"/>
              <a:chOff x="-873315" y="1281"/>
              <a:chExt cx="580898" cy="609602"/>
            </a:xfrm>
          </p:grpSpPr>
          <p:grpSp>
            <p:nvGrpSpPr>
              <p:cNvPr id="34" name="Group 4"/>
              <p:cNvGrpSpPr>
                <a:grpSpLocks noChangeAspect="1"/>
              </p:cNvGrpSpPr>
              <p:nvPr/>
            </p:nvGrpSpPr>
            <p:grpSpPr bwMode="auto">
              <a:xfrm>
                <a:off x="-873315" y="1281"/>
                <a:ext cx="580898" cy="609602"/>
                <a:chOff x="2" y="1"/>
                <a:chExt cx="1194" cy="1253"/>
              </a:xfrm>
            </p:grpSpPr>
            <p:sp>
              <p:nvSpPr>
                <p:cNvPr id="45"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4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42" name="Group 4"/>
              <p:cNvGrpSpPr>
                <a:grpSpLocks noChangeAspect="1"/>
              </p:cNvGrpSpPr>
              <p:nvPr/>
            </p:nvGrpSpPr>
            <p:grpSpPr bwMode="auto">
              <a:xfrm>
                <a:off x="-662378" y="141525"/>
                <a:ext cx="206701" cy="180728"/>
                <a:chOff x="-1" y="1"/>
                <a:chExt cx="382" cy="334"/>
              </a:xfrm>
              <a:solidFill>
                <a:srgbClr val="000000"/>
              </a:solidFill>
            </p:grpSpPr>
            <p:sp>
              <p:nvSpPr>
                <p:cNvPr id="43"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44"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grpSp>
      <p:pic>
        <p:nvPicPr>
          <p:cNvPr id="13" name="Picture 12"/>
          <p:cNvPicPr>
            <a:picLocks noChangeAspect="1"/>
          </p:cNvPicPr>
          <p:nvPr/>
        </p:nvPicPr>
        <p:blipFill rotWithShape="1">
          <a:blip r:embed="rId3"/>
          <a:srcRect b="90171"/>
          <a:stretch/>
        </p:blipFill>
        <p:spPr>
          <a:xfrm>
            <a:off x="2727590" y="1199285"/>
            <a:ext cx="7225706" cy="557087"/>
          </a:xfrm>
          <a:prstGeom prst="rect">
            <a:avLst/>
          </a:prstGeom>
        </p:spPr>
      </p:pic>
      <p:pic>
        <p:nvPicPr>
          <p:cNvPr id="47" name="Picture 46"/>
          <p:cNvPicPr>
            <a:picLocks noChangeAspect="1"/>
          </p:cNvPicPr>
          <p:nvPr/>
        </p:nvPicPr>
        <p:blipFill rotWithShape="1">
          <a:blip r:embed="rId3"/>
          <a:srcRect t="12225"/>
          <a:stretch/>
        </p:blipFill>
        <p:spPr>
          <a:xfrm>
            <a:off x="2727590" y="1883120"/>
            <a:ext cx="7225706" cy="4974879"/>
          </a:xfrm>
          <a:prstGeom prst="rect">
            <a:avLst/>
          </a:prstGeom>
        </p:spPr>
      </p:pic>
    </p:spTree>
    <p:extLst>
      <p:ext uri="{BB962C8B-B14F-4D97-AF65-F5344CB8AC3E}">
        <p14:creationId xmlns:p14="http://schemas.microsoft.com/office/powerpoint/2010/main" val="583353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2956628" y="2323506"/>
            <a:ext cx="8958531" cy="4188305"/>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Sentiment analysis</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Understand if a record has positive or negative sentiment</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Key phrase extraction</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Extract key phrases from a piece of text, and retrieve topics</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Topic detection </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Use clustering techniques to identify the trending topics </a:t>
            </a:r>
            <a:br>
              <a:rPr lang="en-US" altLang="zh-CN" sz="2351" kern="0" dirty="0">
                <a:gradFill>
                  <a:gsLst>
                    <a:gs pos="1250">
                      <a:srgbClr val="FFFFFF"/>
                    </a:gs>
                    <a:gs pos="100000">
                      <a:srgbClr val="FFFFFF"/>
                    </a:gs>
                  </a:gsLst>
                  <a:lin ang="5400000" scaled="0"/>
                </a:gradFill>
              </a:rPr>
            </a:br>
            <a:r>
              <a:rPr lang="en-US" altLang="zh-CN" sz="2351" kern="0" dirty="0">
                <a:gradFill>
                  <a:gsLst>
                    <a:gs pos="1250">
                      <a:srgbClr val="FFFFFF"/>
                    </a:gs>
                    <a:gs pos="100000">
                      <a:srgbClr val="FFFFFF"/>
                    </a:gs>
                  </a:gsLst>
                  <a:lin ang="5400000" scaled="0"/>
                </a:gradFill>
              </a:rPr>
              <a:t>on a large set of text records</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Language detection </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defTabSz="895626"/>
                <a:endParaRPr lang="en-US" sz="1665" kern="0">
                  <a:solidFill>
                    <a:srgbClr val="000000"/>
                  </a:solidFill>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5215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Text Analytics Key and API Reference</a:t>
            </a:r>
          </a:p>
        </p:txBody>
      </p:sp>
    </p:spTree>
    <p:extLst>
      <p:ext uri="{BB962C8B-B14F-4D97-AF65-F5344CB8AC3E}">
        <p14:creationId xmlns:p14="http://schemas.microsoft.com/office/powerpoint/2010/main" val="1145502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927" y="-12212"/>
            <a:ext cx="7999866" cy="6857028"/>
          </a:xfrm>
          <a:prstGeom prst="rect">
            <a:avLst/>
          </a:prstGeom>
        </p:spPr>
      </p:pic>
      <p:sp>
        <p:nvSpPr>
          <p:cNvPr id="9" name="Rectangle 8"/>
          <p:cNvSpPr/>
          <p:nvPr/>
        </p:nvSpPr>
        <p:spPr bwMode="auto">
          <a:xfrm>
            <a:off x="7835653" y="1981405"/>
            <a:ext cx="4355482" cy="4876108"/>
          </a:xfrm>
          <a:prstGeom prst="rect">
            <a:avLst/>
          </a:prstGeom>
          <a:solidFill>
            <a:srgbClr val="41395F"/>
          </a:solidFill>
          <a:ln w="10795" cap="flat" cmpd="sng" algn="ctr">
            <a:noFill/>
            <a:prstDash val="solid"/>
            <a:headEnd type="none" w="med" len="med"/>
            <a:tailEnd type="none" w="med" len="med"/>
          </a:ln>
          <a:effectLst/>
        </p:spPr>
        <p:txBody>
          <a:bodyPr vert="horz" wrap="square" lIns="182854" tIns="46630" rIns="0" bIns="46630" numCol="1" rtlCol="0" anchor="ctr" anchorCtr="0" compatLnSpc="1">
            <a:prstTxWarp prst="textNoShape">
              <a:avLst/>
            </a:prstTxWarp>
          </a:bodyPr>
          <a:lstStyle/>
          <a:p>
            <a:pPr defTabSz="914225">
              <a:defRPr/>
            </a:pPr>
            <a:endParaRPr lang="en-US" i="1" kern="0" dirty="0"/>
          </a:p>
          <a:p>
            <a:pPr defTabSz="914225">
              <a:defRPr/>
            </a:pPr>
            <a:r>
              <a:rPr lang="en-US" sz="2100" i="1" kern="0" dirty="0"/>
              <a:t>“Thanks to </a:t>
            </a:r>
            <a:r>
              <a:rPr lang="en-US" sz="2100" b="1" i="1" u="sng" kern="0" dirty="0"/>
              <a:t>Text Analytics </a:t>
            </a:r>
            <a:r>
              <a:rPr lang="en-US" sz="2100" i="1" kern="0" dirty="0"/>
              <a:t>by </a:t>
            </a:r>
            <a:br>
              <a:rPr lang="en-US" sz="2100" i="1" kern="0" dirty="0"/>
            </a:br>
            <a:r>
              <a:rPr lang="en-US" sz="2100" i="1" kern="0" dirty="0"/>
              <a:t>Azure Machine Learning, we’re </a:t>
            </a:r>
            <a:br>
              <a:rPr lang="en-US" sz="2100" i="1" kern="0" dirty="0"/>
            </a:br>
            <a:r>
              <a:rPr lang="en-US" sz="2100" i="1" kern="0" dirty="0"/>
              <a:t>able to incorporate guest </a:t>
            </a:r>
            <a:br>
              <a:rPr lang="en-US" sz="2100" i="1" kern="0" dirty="0"/>
            </a:br>
            <a:r>
              <a:rPr lang="en-US" sz="2100" i="1" kern="0" dirty="0"/>
              <a:t>sentiment into our actionable</a:t>
            </a:r>
            <a:br>
              <a:rPr lang="en-US" sz="2100" i="1" kern="0" dirty="0"/>
            </a:br>
            <a:r>
              <a:rPr lang="en-US" sz="2100" i="1" kern="0" dirty="0"/>
              <a:t>guest feedback platform to </a:t>
            </a:r>
            <a:br>
              <a:rPr lang="en-US" sz="2100" i="1" kern="0" dirty="0"/>
            </a:br>
            <a:r>
              <a:rPr lang="en-US" sz="2100" i="1" kern="0" dirty="0"/>
              <a:t>deliver a comprehensive view </a:t>
            </a:r>
            <a:br>
              <a:rPr lang="en-US" sz="2100" i="1" kern="0" dirty="0"/>
            </a:br>
            <a:r>
              <a:rPr lang="en-US" sz="2100" i="1" kern="0" dirty="0"/>
              <a:t>of guest satisfaction</a:t>
            </a:r>
            <a:br>
              <a:rPr lang="en-US" sz="2100" i="1" kern="0" dirty="0"/>
            </a:br>
            <a:r>
              <a:rPr lang="en-US" sz="2100" i="1" kern="0" dirty="0"/>
              <a:t>and server performance.”</a:t>
            </a:r>
            <a:br>
              <a:rPr lang="en-US" i="1" kern="0" dirty="0"/>
            </a:br>
            <a:br>
              <a:rPr lang="en-US" i="1" kern="0" dirty="0"/>
            </a:br>
            <a:endParaRPr lang="en-US" kern="0" dirty="0"/>
          </a:p>
          <a:p>
            <a:pPr defTabSz="914225">
              <a:defRPr/>
            </a:pPr>
            <a:r>
              <a:rPr lang="en-US" sz="2000" kern="0" dirty="0"/>
              <a:t>	Al Pappa</a:t>
            </a:r>
          </a:p>
          <a:p>
            <a:pPr defTabSz="914225">
              <a:defRPr/>
            </a:pPr>
            <a:r>
              <a:rPr lang="en-US" sz="2000" kern="0" dirty="0"/>
              <a:t>	</a:t>
            </a:r>
            <a:r>
              <a:rPr lang="en-US" kern="0" dirty="0"/>
              <a:t>Head of Business Intelligence </a:t>
            </a:r>
            <a:r>
              <a:rPr lang="en-US" sz="2000" kern="0" dirty="0"/>
              <a:t>	</a:t>
            </a:r>
            <a:r>
              <a:rPr lang="en-US" sz="2000" b="1" kern="0" dirty="0"/>
              <a:t>Ziosk</a:t>
            </a:r>
          </a:p>
          <a:p>
            <a:pPr defTabSz="932293" fontAlgn="base">
              <a:spcBef>
                <a:spcPct val="0"/>
              </a:spcBef>
              <a:spcAft>
                <a:spcPct val="0"/>
              </a:spcAft>
              <a:defRPr/>
            </a:pPr>
            <a:endParaRPr lang="en-US" sz="2800" b="1" i="1" kern="0" dirty="0">
              <a:latin typeface="Segoe UI"/>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35653" y="-77549"/>
            <a:ext cx="4355482" cy="2058954"/>
          </a:xfrm>
          <a:prstGeom prst="rect">
            <a:avLst/>
          </a:prstGeom>
        </p:spPr>
      </p:pic>
      <p:sp>
        <p:nvSpPr>
          <p:cNvPr id="7" name="Rectangle 6"/>
          <p:cNvSpPr/>
          <p:nvPr/>
        </p:nvSpPr>
        <p:spPr>
          <a:xfrm>
            <a:off x="7835654" y="6397304"/>
            <a:ext cx="4356347" cy="447511"/>
          </a:xfrm>
          <a:prstGeom prst="rect">
            <a:avLst/>
          </a:prstGeom>
          <a:solidFill>
            <a:srgbClr val="505050">
              <a:alpha val="90000"/>
            </a:srgbClr>
          </a:solidFill>
          <a:ln w="12700" cap="flat" cmpd="sng" algn="ctr">
            <a:noFill/>
            <a:prstDash val="solid"/>
            <a:miter lim="800000"/>
          </a:ln>
          <a:effectLst/>
        </p:spPr>
        <p:txBody>
          <a:bodyPr rtlCol="0" anchor="ctr"/>
          <a:lstStyle/>
          <a:p>
            <a:pPr algn="ctr" defTabSz="896386">
              <a:defRPr/>
            </a:pPr>
            <a:endParaRPr lang="en-US" sz="1765" kern="0">
              <a:solidFill>
                <a:sysClr val="windowText" lastClr="000000"/>
              </a:solidFill>
            </a:endParaRPr>
          </a:p>
        </p:txBody>
      </p:sp>
      <p:sp>
        <p:nvSpPr>
          <p:cNvPr id="8" name="TextBox 7"/>
          <p:cNvSpPr txBox="1"/>
          <p:nvPr/>
        </p:nvSpPr>
        <p:spPr>
          <a:xfrm>
            <a:off x="9294156" y="6333633"/>
            <a:ext cx="2897845" cy="520478"/>
          </a:xfrm>
          <a:prstGeom prst="rect">
            <a:avLst/>
          </a:prstGeom>
          <a:noFill/>
        </p:spPr>
        <p:txBody>
          <a:bodyPr wrap="square" lIns="179285" tIns="143428" rIns="179285" bIns="143428" rtlCol="0" anchor="ctr">
            <a:spAutoFit/>
          </a:bodyPr>
          <a:lstStyle/>
          <a:p>
            <a:pPr algn="r" defTabSz="896386">
              <a:lnSpc>
                <a:spcPct val="90000"/>
              </a:lnSpc>
              <a:spcAft>
                <a:spcPts val="588"/>
              </a:spcAft>
              <a:defRPr/>
            </a:pPr>
            <a:r>
              <a:rPr lang="en-US" sz="1667" kern="0" dirty="0">
                <a:solidFill>
                  <a:prstClr val="white"/>
                </a:solidFill>
                <a:latin typeface="Segoe UI Semibold" panose="020B0702040204020203" pitchFamily="34" charset="0"/>
                <a:cs typeface="Segoe UI Semibold" panose="020B0702040204020203" pitchFamily="34" charset="0"/>
              </a:rPr>
              <a:t>Text Analytics API</a:t>
            </a:r>
          </a:p>
        </p:txBody>
      </p:sp>
    </p:spTree>
    <p:extLst>
      <p:ext uri="{BB962C8B-B14F-4D97-AF65-F5344CB8AC3E}">
        <p14:creationId xmlns:p14="http://schemas.microsoft.com/office/powerpoint/2010/main" val="12738265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4076" y="0"/>
            <a:ext cx="10603848" cy="6858000"/>
          </a:xfrm>
          <a:prstGeom prst="rect">
            <a:avLst/>
          </a:prstGeom>
        </p:spPr>
      </p:pic>
    </p:spTree>
    <p:extLst>
      <p:ext uri="{BB962C8B-B14F-4D97-AF65-F5344CB8AC3E}">
        <p14:creationId xmlns:p14="http://schemas.microsoft.com/office/powerpoint/2010/main" val="768867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22" name="Rectangle 21"/>
          <p:cNvSpPr/>
          <p:nvPr/>
        </p:nvSpPr>
        <p:spPr bwMode="auto">
          <a:xfrm>
            <a:off x="2653104" y="2874834"/>
            <a:ext cx="9262054" cy="3689653"/>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5" name="Rectangle 24"/>
          <p:cNvSpPr/>
          <p:nvPr/>
        </p:nvSpPr>
        <p:spPr>
          <a:xfrm>
            <a:off x="2956628" y="4001398"/>
            <a:ext cx="8958531" cy="2525115"/>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Automation of a variety of standard natural language processing tasks using state-of-the-art language modeling APIs </a:t>
            </a:r>
          </a:p>
          <a:p>
            <a:pPr defTabSz="895838">
              <a:lnSpc>
                <a:spcPct val="90000"/>
              </a:lnSpc>
              <a:spcAft>
                <a:spcPts val="1763"/>
              </a:spcAft>
            </a:pPr>
            <a:br>
              <a:rPr lang="en-US" altLang="zh-CN" sz="14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4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Word breaking, joint probability of natural language expressions, scoring, and predicting following words in a sequence</a:t>
            </a:r>
            <a:endPar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2396625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1430360" y="2218361"/>
            <a:ext cx="10554808" cy="352076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3412616" y="2105612"/>
            <a:ext cx="5676952"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Microsoft Translator</a:t>
            </a:r>
          </a:p>
        </p:txBody>
      </p:sp>
      <p:sp>
        <p:nvSpPr>
          <p:cNvPr id="15" name="Freeform 5"/>
          <p:cNvSpPr>
            <a:spLocks/>
          </p:cNvSpPr>
          <p:nvPr/>
        </p:nvSpPr>
        <p:spPr bwMode="auto">
          <a:xfrm>
            <a:off x="1430594"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6" name="Rectangle 25"/>
          <p:cNvSpPr/>
          <p:nvPr/>
        </p:nvSpPr>
        <p:spPr>
          <a:xfrm>
            <a:off x="2048671" y="3346741"/>
            <a:ext cx="9730810" cy="2344873"/>
          </a:xfrm>
          <a:prstGeom prst="rect">
            <a:avLst/>
          </a:prstGeom>
        </p:spPr>
        <p:txBody>
          <a:bodyPr wrap="square">
            <a:spAutoFit/>
          </a:bodyPr>
          <a:lstStyle/>
          <a:p>
            <a:pPr lvl="0" defTabSz="895838">
              <a:lnSpc>
                <a:spcPct val="90000"/>
              </a:lnSpc>
              <a:spcAft>
                <a:spcPts val="1763"/>
              </a:spcAft>
            </a:pPr>
            <a: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Translator Text </a:t>
            </a:r>
            <a:r>
              <a:rPr kumimoji="0" lang="en-US" altLang="zh-CN" sz="3723" b="0" i="0" u="none" strike="noStrike" kern="0" cap="none" spc="0" normalizeH="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API</a:t>
            </a:r>
            <a:br>
              <a:rPr kumimoji="0" lang="en-US" altLang="zh-CN" sz="274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lang="en-US" altLang="zh-CN" sz="2400" dirty="0"/>
              <a:t>Automatically detect language &amp; easily power translation to and </a:t>
            </a:r>
            <a:br>
              <a:rPr lang="en-US" altLang="zh-CN" sz="2400" dirty="0"/>
            </a:br>
            <a:r>
              <a:rPr lang="en-US" altLang="zh-CN" sz="2400" dirty="0"/>
              <a:t>from 60 supported text languages</a:t>
            </a:r>
          </a:p>
          <a:p>
            <a:pPr lvl="0" defTabSz="895838">
              <a:lnSpc>
                <a:spcPct val="90000"/>
              </a:lnSpc>
              <a:spcAft>
                <a:spcPts val="1763"/>
              </a:spcAft>
            </a:pPr>
            <a: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Translator Speech API </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Easily translate real-time speech conversations in 9 support languages</a:t>
            </a:r>
            <a:endPar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7" name="Picture 6"/>
          <p:cNvPicPr>
            <a:picLocks noChangeAspect="1"/>
          </p:cNvPicPr>
          <p:nvPr/>
        </p:nvPicPr>
        <p:blipFill>
          <a:blip r:embed="rId4"/>
          <a:stretch>
            <a:fillRect/>
          </a:stretch>
        </p:blipFill>
        <p:spPr>
          <a:xfrm>
            <a:off x="1234249" y="2128534"/>
            <a:ext cx="2070805" cy="1178998"/>
          </a:xfrm>
          <a:prstGeom prst="rect">
            <a:avLst/>
          </a:prstGeom>
        </p:spPr>
      </p:pic>
    </p:spTree>
    <p:extLst>
      <p:ext uri="{BB962C8B-B14F-4D97-AF65-F5344CB8AC3E}">
        <p14:creationId xmlns:p14="http://schemas.microsoft.com/office/powerpoint/2010/main" val="86649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Knowledge</a:t>
            </a:r>
          </a:p>
        </p:txBody>
      </p:sp>
      <p:sp>
        <p:nvSpPr>
          <p:cNvPr id="25" name="Rectangle 24"/>
          <p:cNvSpPr/>
          <p:nvPr/>
        </p:nvSpPr>
        <p:spPr>
          <a:xfrm>
            <a:off x="2855310" y="3496004"/>
            <a:ext cx="6506404" cy="757130"/>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Tap into rich knowledge amassed from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the web, academia, or your own data</a:t>
            </a:r>
          </a:p>
        </p:txBody>
      </p:sp>
      <p:sp>
        <p:nvSpPr>
          <p:cNvPr id="27" name="Rectangle 26"/>
          <p:cNvSpPr/>
          <p:nvPr/>
        </p:nvSpPr>
        <p:spPr>
          <a:xfrm>
            <a:off x="3414505" y="4897760"/>
            <a:ext cx="5388013" cy="2172903"/>
          </a:xfrm>
          <a:prstGeom prst="rect">
            <a:avLst/>
          </a:prstGeom>
        </p:spPr>
        <p:txBody>
          <a:bodyPr wrap="none">
            <a:spAutoFit/>
          </a:bodyPr>
          <a:lstStyle/>
          <a:p>
            <a:pPr lvl="0" algn="ctr" defTabSz="896386">
              <a:spcAft>
                <a:spcPts val="600"/>
              </a:spcAft>
            </a:pPr>
            <a:r>
              <a:rPr lang="en-US" sz="2400" kern="0" dirty="0">
                <a:gradFill>
                  <a:gsLst>
                    <a:gs pos="2917">
                      <a:srgbClr val="FFFFFF"/>
                    </a:gs>
                    <a:gs pos="30000">
                      <a:srgbClr val="FFFFFF"/>
                    </a:gs>
                  </a:gsLst>
                  <a:lin ang="5400000" scaled="0"/>
                </a:gradFill>
              </a:rPr>
              <a:t>Academic Knowledge </a:t>
            </a:r>
          </a:p>
          <a:p>
            <a:pPr lvl="0" algn="ctr" defTabSz="896386">
              <a:spcAft>
                <a:spcPts val="600"/>
              </a:spcAft>
            </a:pPr>
            <a:r>
              <a:rPr lang="en-US" sz="2400" kern="0" dirty="0">
                <a:gradFill>
                  <a:gsLst>
                    <a:gs pos="2917">
                      <a:srgbClr val="FFFFFF"/>
                    </a:gs>
                    <a:gs pos="30000">
                      <a:srgbClr val="FFFFFF"/>
                    </a:gs>
                  </a:gsLst>
                  <a:lin ang="5400000" scaled="0"/>
                </a:gradFill>
              </a:rPr>
              <a:t>Entity Linking | Knowledge Exploration</a:t>
            </a:r>
          </a:p>
          <a:p>
            <a:pPr lvl="0" algn="ctr" defTabSz="896386">
              <a:spcAft>
                <a:spcPts val="600"/>
              </a:spcAft>
            </a:pPr>
            <a:r>
              <a:rPr lang="en-US" sz="2400" kern="0" dirty="0">
                <a:gradFill>
                  <a:gsLst>
                    <a:gs pos="2917">
                      <a:srgbClr val="FFFFFF"/>
                    </a:gs>
                    <a:gs pos="30000">
                      <a:srgbClr val="FFFFFF"/>
                    </a:gs>
                  </a:gsLst>
                  <a:lin ang="5400000" scaled="0"/>
                </a:gradFill>
              </a:rPr>
              <a:t>Recommendations | </a:t>
            </a:r>
            <a:r>
              <a:rPr lang="en-US" sz="2400" kern="0" dirty="0" err="1">
                <a:gradFill>
                  <a:gsLst>
                    <a:gs pos="2917">
                      <a:srgbClr val="FFFFFF"/>
                    </a:gs>
                    <a:gs pos="30000">
                      <a:srgbClr val="FFFFFF"/>
                    </a:gs>
                  </a:gsLst>
                  <a:lin ang="5400000" scaled="0"/>
                </a:gradFill>
              </a:rPr>
              <a:t>QnA</a:t>
            </a:r>
            <a:r>
              <a:rPr lang="en-US" sz="2400" kern="0" dirty="0">
                <a:gradFill>
                  <a:gsLst>
                    <a:gs pos="2917">
                      <a:srgbClr val="FFFFFF"/>
                    </a:gs>
                    <a:gs pos="30000">
                      <a:srgbClr val="FFFFFF"/>
                    </a:gs>
                  </a:gsLst>
                  <a:lin ang="5400000" scaled="0"/>
                </a:gradFill>
              </a:rPr>
              <a:t> Maker</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5"/>
          <p:cNvSpPr>
            <a:spLocks/>
          </p:cNvSpPr>
          <p:nvPr/>
        </p:nvSpPr>
        <p:spPr bwMode="auto">
          <a:xfrm>
            <a:off x="5851660" y="272120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127665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8" name="Rectangle 27"/>
          <p:cNvSpPr/>
          <p:nvPr/>
        </p:nvSpPr>
        <p:spPr>
          <a:xfrm>
            <a:off x="2956628" y="2699765"/>
            <a:ext cx="8958531" cy="3785758"/>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Interpret</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Interprets a natural language user query string. Returns annotated interpretations which can enable rich search-box auto-completion experiences that anticipate what the user is typing</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Evaluate</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Evaluates a query expression and returns academic knowledge entity results </a:t>
            </a:r>
          </a:p>
          <a:p>
            <a:pPr defTabSz="895838">
              <a:lnSpc>
                <a:spcPct val="90000"/>
              </a:lnSpc>
              <a:spcAft>
                <a:spcPts val="1763"/>
              </a:spcAft>
            </a:pPr>
            <a:r>
              <a:rPr lang="en-US" altLang="zh-CN" sz="3233" kern="0" dirty="0" err="1">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Calchistogram</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3670931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646750" y="2717668"/>
            <a:ext cx="9262054" cy="3846819"/>
          </a:xfrm>
          <a:prstGeom prst="rect">
            <a:avLst/>
          </a:prstGeom>
          <a:solidFill>
            <a:srgbClr val="005AA1">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2956628" y="3844233"/>
            <a:ext cx="8958531" cy="2514793"/>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Power your app's data links with named entity recognition and disambiguation</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A word might be used as a named entity, a verb, or another word form within a given sentence</a:t>
            </a:r>
          </a:p>
          <a:p>
            <a:pPr defTabSz="895838">
              <a:lnSpc>
                <a:spcPct val="90000"/>
              </a:lnSpc>
              <a:spcAft>
                <a:spcPts val="1763"/>
              </a:spcAft>
            </a:pPr>
            <a:r>
              <a:rPr lang="en-US" altLang="zh-CN" sz="2351" kern="0" dirty="0">
                <a:gradFill>
                  <a:gsLst>
                    <a:gs pos="1250">
                      <a:srgbClr val="FFFFFF"/>
                    </a:gs>
                    <a:gs pos="100000">
                      <a:srgbClr val="FFFFFF"/>
                    </a:gs>
                  </a:gsLst>
                  <a:lin ang="5400000" scaled="0"/>
                </a:gradFill>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413308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Consuming Text Analytics API</a:t>
            </a:r>
          </a:p>
        </p:txBody>
      </p:sp>
    </p:spTree>
    <p:extLst>
      <p:ext uri="{BB962C8B-B14F-4D97-AF65-F5344CB8AC3E}">
        <p14:creationId xmlns:p14="http://schemas.microsoft.com/office/powerpoint/2010/main" val="2473363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Consuming the Entity Linking API</a:t>
            </a:r>
          </a:p>
        </p:txBody>
      </p:sp>
    </p:spTree>
    <p:extLst>
      <p:ext uri="{BB962C8B-B14F-4D97-AF65-F5344CB8AC3E}">
        <p14:creationId xmlns:p14="http://schemas.microsoft.com/office/powerpoint/2010/main" val="1555139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2" name="Rectangle 11"/>
          <p:cNvSpPr/>
          <p:nvPr/>
        </p:nvSpPr>
        <p:spPr bwMode="auto">
          <a:xfrm>
            <a:off x="1452279" y="1624750"/>
            <a:ext cx="10462879"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spc="-20" dirty="0">
                <a:gradFill>
                  <a:gsLst>
                    <a:gs pos="1250">
                      <a:srgbClr val="FFFFFF"/>
                    </a:gs>
                    <a:gs pos="100000">
                      <a:srgbClr val="FFFFFF"/>
                    </a:gs>
                  </a:gsLst>
                  <a:lin ang="5400000" scaled="0"/>
                </a:gradFill>
                <a:latin typeface="Segoe UI Light"/>
              </a:rPr>
              <a:t>Knowledge exploration</a:t>
            </a:r>
            <a:br>
              <a:rPr lang="en-US" sz="5289" dirty="0">
                <a:gradFill>
                  <a:gsLst>
                    <a:gs pos="1250">
                      <a:srgbClr val="FFFFFF"/>
                    </a:gs>
                    <a:gs pos="100000">
                      <a:srgbClr val="FFFFFF"/>
                    </a:gs>
                  </a:gsLst>
                  <a:lin ang="5400000" scaled="0"/>
                </a:gradFill>
              </a:rPr>
            </a:br>
            <a:r>
              <a:rPr lang="en-US" sz="1800" dirty="0">
                <a:gradFill>
                  <a:gsLst>
                    <a:gs pos="1250">
                      <a:srgbClr val="FFFFFF"/>
                    </a:gs>
                    <a:gs pos="100000">
                      <a:srgbClr val="FFFFFF"/>
                    </a:gs>
                  </a:gsLst>
                  <a:lin ang="5400000" scaled="0"/>
                </a:gradFill>
                <a:latin typeface="+mn-lt"/>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16" name="Rectangle 15"/>
          <p:cNvSpPr/>
          <p:nvPr/>
        </p:nvSpPr>
        <p:spPr>
          <a:xfrm>
            <a:off x="1948874" y="2699765"/>
            <a:ext cx="9966285" cy="3745051"/>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Attribute histograms</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To enable rich visualization and interactive faceted experience</a:t>
            </a:r>
            <a:endPar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Structured query evaluation</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To efficiently retrieve detailed information about matching objects</a:t>
            </a:r>
          </a:p>
          <a:p>
            <a:pPr defTabSz="895838"/>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Query auto-completion</a:t>
            </a:r>
          </a:p>
          <a:p>
            <a:pPr defTabSz="895838">
              <a:lnSpc>
                <a:spcPct val="90000"/>
              </a:lnSpc>
              <a:spcAft>
                <a:spcPts val="1763"/>
              </a:spcAft>
            </a:pPr>
            <a:r>
              <a:rPr lang="en-US" sz="1959" kern="0" dirty="0">
                <a:gradFill>
                  <a:gsLst>
                    <a:gs pos="1250">
                      <a:srgbClr val="FFFFFF"/>
                    </a:gs>
                    <a:gs pos="100000">
                      <a:srgbClr val="FFFFFF"/>
                    </a:gs>
                  </a:gsLst>
                  <a:lin ang="5400000" scaled="0"/>
                </a:gradFill>
              </a:rPr>
              <a:t>To reduce user effort and help with discovery of rich capabilities</a:t>
            </a:r>
          </a:p>
          <a:p>
            <a:pPr defTabSz="895838"/>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Natural language understanding</a:t>
            </a:r>
          </a:p>
          <a:p>
            <a:pPr defTabSz="895838">
              <a:lnSpc>
                <a:spcPct val="90000"/>
              </a:lnSpc>
              <a:spcAft>
                <a:spcPts val="1763"/>
              </a:spcAft>
            </a:pPr>
            <a:r>
              <a:rPr lang="en-US" sz="1959" kern="0" dirty="0">
                <a:gradFill>
                  <a:gsLst>
                    <a:gs pos="1250">
                      <a:srgbClr val="FFFFFF"/>
                    </a:gs>
                    <a:gs pos="100000">
                      <a:srgbClr val="FFFFFF"/>
                    </a:gs>
                  </a:gsLst>
                  <a:lin ang="5400000" scaled="0"/>
                </a:gradFill>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Tree>
    <p:extLst>
      <p:ext uri="{BB962C8B-B14F-4D97-AF65-F5344CB8AC3E}">
        <p14:creationId xmlns:p14="http://schemas.microsoft.com/office/powerpoint/2010/main" val="672768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500"/>
                                        <p:tgtEl>
                                          <p:spTgt spid="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500"/>
                                        <p:tgtEl>
                                          <p:spTgt spid="1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3" name="Rectangle 22"/>
          <p:cNvSpPr/>
          <p:nvPr/>
        </p:nvSpPr>
        <p:spPr>
          <a:xfrm>
            <a:off x="2956628" y="3757161"/>
            <a:ext cx="8958531" cy="2700236"/>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Increase catalog discovery</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Help customers easily discover items that they may be interested in</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Personalize your experience</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Show suggestions that are targeted to each specific user</a:t>
            </a:r>
            <a:endParaRPr lang="en-US" altLang="zh-CN" sz="3527" kern="0" spc="-100" dirty="0">
              <a:solidFill>
                <a:sysClr val="windowText" lastClr="000000"/>
              </a:solidFill>
            </a:endParaRP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Increase the bottom line</a:t>
            </a:r>
            <a:br>
              <a:rPr lang="en-US" altLang="zh-CN" sz="3527" kern="0" spc="-100" dirty="0">
                <a:solidFill>
                  <a:sysClr val="windowText" lastClr="000000"/>
                </a:solidFill>
              </a:rPr>
            </a:br>
            <a:r>
              <a:rPr lang="en-US" altLang="zh-CN" sz="1959" kern="0" dirty="0">
                <a:gradFill>
                  <a:gsLst>
                    <a:gs pos="1250">
                      <a:srgbClr val="FFFFFF"/>
                    </a:gs>
                    <a:gs pos="100000">
                      <a:srgbClr val="FFFFFF"/>
                    </a:gs>
                  </a:gsLst>
                  <a:lin ang="5400000" scaled="0"/>
                </a:gradFill>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4269689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865" y="487"/>
            <a:ext cx="12190271" cy="6857027"/>
          </a:xfrm>
          <a:prstGeom prst="rect">
            <a:avLst/>
          </a:prstGeom>
          <a:solidFill>
            <a:schemeClr val="bg1"/>
          </a:solidFill>
          <a:ln>
            <a:noFill/>
          </a:ln>
          <a:effectLst/>
          <a:extLst/>
        </p:spPr>
        <p:txBody>
          <a:bodyPr lIns="0" tIns="0" rIns="0" bIns="0" rtlCol="0" anchor="ctr"/>
          <a:lstStyle/>
          <a:p>
            <a:pPr algn="ctr" defTabSz="914225" fontAlgn="base" hangingPunct="0">
              <a:spcBef>
                <a:spcPct val="0"/>
              </a:spcBef>
              <a:spcAft>
                <a:spcPct val="0"/>
              </a:spcAft>
            </a:pPr>
            <a:endParaRPr lang="en-US" b="1" kern="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p:cNvSpPr/>
          <p:nvPr/>
        </p:nvSpPr>
        <p:spPr>
          <a:xfrm>
            <a:off x="6515041" y="1158641"/>
            <a:ext cx="5536414" cy="4266845"/>
          </a:xfrm>
          <a:prstGeom prst="rect">
            <a:avLst/>
          </a:prstGeom>
        </p:spPr>
        <p:txBody>
          <a:bodyPr wrap="square">
            <a:spAutoFit/>
          </a:bodyPr>
          <a:lstStyle/>
          <a:p>
            <a:pPr defTabSz="914225" eaLnBrk="0"/>
            <a:r>
              <a:rPr lang="en-US" altLang="en-US" sz="2400" kern="0" spc="-150" dirty="0">
                <a:solidFill>
                  <a:sysClr val="windowText" lastClr="000000"/>
                </a:solidFill>
                <a:latin typeface="Open Sans" charset="0"/>
                <a:ea typeface="Open Sans" charset="0"/>
                <a:cs typeface="Open Sans" charset="0"/>
              </a:rPr>
              <a:t>“</a:t>
            </a:r>
            <a:r>
              <a:rPr lang="en-US" sz="2400" kern="0" dirty="0">
                <a:solidFill>
                  <a:sysClr val="windowText" lastClr="000000"/>
                </a:solidFill>
                <a:latin typeface="Open Sans" charset="0"/>
                <a:ea typeface="Open Sans" charset="0"/>
                <a:cs typeface="Open Sans" charset="0"/>
              </a:rPr>
              <a:t>By leveraging Cortana Intelligence </a:t>
            </a:r>
            <a:r>
              <a:rPr lang="en-US" sz="2400" b="1" u="sng" kern="0" dirty="0">
                <a:solidFill>
                  <a:sysClr val="windowText" lastClr="000000"/>
                </a:solidFill>
                <a:latin typeface="Open Sans" charset="0"/>
                <a:ea typeface="Open Sans" charset="0"/>
                <a:cs typeface="Open Sans" charset="0"/>
              </a:rPr>
              <a:t>Recommendations capabilities </a:t>
            </a:r>
            <a:r>
              <a:rPr lang="en-US" sz="2400" kern="0" dirty="0">
                <a:solidFill>
                  <a:sysClr val="windowText" lastClr="000000"/>
                </a:solidFill>
                <a:latin typeface="Open Sans" charset="0"/>
                <a:ea typeface="Open Sans" charset="0"/>
                <a:cs typeface="Open Sans" charset="0"/>
              </a:rPr>
              <a:t>combined with Azure Machine Learning processing power, we have enabled retailers with a Personalized Commerce Experience, allowing them to grow shopper engagement and conversions across all channels.</a:t>
            </a:r>
            <a:r>
              <a:rPr lang="en-US" altLang="en-US" sz="2400" kern="0" spc="-150" dirty="0">
                <a:solidFill>
                  <a:sysClr val="windowText" lastClr="000000"/>
                </a:solidFill>
                <a:latin typeface="Open Sans" charset="0"/>
                <a:ea typeface="Open Sans" charset="0"/>
                <a:cs typeface="Open Sans" charset="0"/>
              </a:rPr>
              <a:t>”</a:t>
            </a:r>
          </a:p>
          <a:p>
            <a:pPr defTabSz="914225" eaLnBrk="0"/>
            <a:br>
              <a:rPr lang="en-US" altLang="en-US" sz="2000" kern="0" dirty="0">
                <a:solidFill>
                  <a:sysClr val="windowText" lastClr="000000"/>
                </a:solidFill>
                <a:latin typeface="Open Sans" charset="0"/>
                <a:ea typeface="Open Sans" charset="0"/>
                <a:cs typeface="Open Sans" charset="0"/>
              </a:rPr>
            </a:br>
            <a:r>
              <a:rPr lang="en-US" altLang="en-US" b="1" kern="0" dirty="0">
                <a:solidFill>
                  <a:sysClr val="windowText" lastClr="000000"/>
                </a:solidFill>
                <a:latin typeface="Open Sans" charset="0"/>
                <a:ea typeface="Open Sans" charset="0"/>
                <a:cs typeface="Open Sans" charset="0"/>
              </a:rPr>
              <a:t>Frank Kouretas, </a:t>
            </a:r>
            <a:br>
              <a:rPr lang="en-US" altLang="en-US" kern="0" dirty="0">
                <a:solidFill>
                  <a:sysClr val="windowText" lastClr="000000"/>
                </a:solidFill>
                <a:latin typeface="Open Sans" charset="0"/>
                <a:ea typeface="Open Sans" charset="0"/>
                <a:cs typeface="Open Sans" charset="0"/>
              </a:rPr>
            </a:br>
            <a:r>
              <a:rPr lang="en-US" altLang="en-US" kern="0" dirty="0">
                <a:solidFill>
                  <a:sysClr val="windowText" lastClr="000000"/>
                </a:solidFill>
                <a:latin typeface="Open Sans" charset="0"/>
                <a:ea typeface="Open Sans" charset="0"/>
                <a:cs typeface="Open Sans" charset="0"/>
              </a:rPr>
              <a:t>Chief Product Officer at Orckestra</a:t>
            </a:r>
          </a:p>
          <a:p>
            <a:pPr defTabSz="914225" eaLnBrk="0"/>
            <a:r>
              <a:rPr lang="en-US" altLang="en-US" kern="0" dirty="0">
                <a:solidFill>
                  <a:sysClr val="windowText" lastClr="000000"/>
                </a:solidFill>
                <a:latin typeface="Open Sans" charset="0"/>
                <a:ea typeface="Open Sans" charset="0"/>
                <a:cs typeface="Open Sans" charset="0"/>
              </a:rPr>
              <a:t>Orckestra.com</a:t>
            </a:r>
          </a:p>
        </p:txBody>
      </p:sp>
      <p:pic>
        <p:nvPicPr>
          <p:cNvPr id="8" name="Picture Placeholder 4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864" y="487"/>
            <a:ext cx="6095136" cy="6857027"/>
          </a:xfrm>
          <a:prstGeom prst="rect">
            <a:avLst/>
          </a:prstGeom>
        </p:spPr>
      </p:pic>
      <p:sp>
        <p:nvSpPr>
          <p:cNvPr id="10" name="TextBox 9"/>
          <p:cNvSpPr txBox="1"/>
          <p:nvPr/>
        </p:nvSpPr>
        <p:spPr>
          <a:xfrm>
            <a:off x="11340357" y="6527360"/>
            <a:ext cx="184705" cy="594566"/>
          </a:xfrm>
          <a:prstGeom prst="rect">
            <a:avLst/>
          </a:prstGeom>
          <a:noFill/>
        </p:spPr>
        <p:txBody>
          <a:bodyPr wrap="none" rtlCol="0">
            <a:spAutoFit/>
          </a:bodyPr>
          <a:lstStyle/>
          <a:p>
            <a:pPr defTabSz="914225"/>
            <a:endParaRPr lang="en-US" sz="3200" kern="0" dirty="0">
              <a:solidFill>
                <a:sysClr val="windowText" lastClr="000000"/>
              </a:solidFill>
              <a:latin typeface="Lato Light" panose="020F0302020204030203" pitchFamily="34" charset="0"/>
              <a:ea typeface="Lato Light" panose="020F0302020204030203" pitchFamily="34" charset="0"/>
              <a:cs typeface="Lato Light" panose="020F0302020204030203" pitchFamily="34" charset="0"/>
            </a:endParaRPr>
          </a:p>
        </p:txBody>
      </p:sp>
      <p:pic>
        <p:nvPicPr>
          <p:cNvPr id="16" name="Picture 1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45142" y="6039991"/>
            <a:ext cx="1695129" cy="487369"/>
          </a:xfrm>
          <a:prstGeom prst="rect">
            <a:avLst/>
          </a:prstGeom>
        </p:spPr>
      </p:pic>
      <p:sp>
        <p:nvSpPr>
          <p:cNvPr id="12" name="Rectangle 11"/>
          <p:cNvSpPr/>
          <p:nvPr/>
        </p:nvSpPr>
        <p:spPr>
          <a:xfrm>
            <a:off x="1" y="6337035"/>
            <a:ext cx="6096000" cy="533300"/>
          </a:xfrm>
          <a:prstGeom prst="rect">
            <a:avLst/>
          </a:prstGeom>
          <a:solidFill>
            <a:srgbClr val="505050">
              <a:alpha val="90000"/>
            </a:srgbClr>
          </a:solidFill>
          <a:ln w="12700" cap="flat" cmpd="sng" algn="ctr">
            <a:noFill/>
            <a:prstDash val="solid"/>
            <a:miter lim="800000"/>
          </a:ln>
          <a:effectLst/>
        </p:spPr>
        <p:txBody>
          <a:bodyPr rtlCol="0" anchor="ctr"/>
          <a:lstStyle/>
          <a:p>
            <a:pPr algn="ctr" defTabSz="896386">
              <a:defRPr/>
            </a:pPr>
            <a:endParaRPr lang="en-US" sz="1765" kern="0">
              <a:solidFill>
                <a:sysClr val="windowText" lastClr="000000"/>
              </a:solidFill>
              <a:latin typeface="Segoe UI"/>
            </a:endParaRPr>
          </a:p>
        </p:txBody>
      </p:sp>
      <p:sp>
        <p:nvSpPr>
          <p:cNvPr id="9" name="TextBox 8"/>
          <p:cNvSpPr txBox="1"/>
          <p:nvPr/>
        </p:nvSpPr>
        <p:spPr>
          <a:xfrm>
            <a:off x="281734" y="6337035"/>
            <a:ext cx="4347565" cy="520478"/>
          </a:xfrm>
          <a:prstGeom prst="rect">
            <a:avLst/>
          </a:prstGeom>
          <a:noFill/>
        </p:spPr>
        <p:txBody>
          <a:bodyPr wrap="square" lIns="179285" tIns="143428" rIns="179285" bIns="143428" rtlCol="0" anchor="ctr">
            <a:spAutoFit/>
          </a:bodyPr>
          <a:lstStyle/>
          <a:p>
            <a:pPr defTabSz="896386">
              <a:lnSpc>
                <a:spcPct val="90000"/>
              </a:lnSpc>
              <a:spcAft>
                <a:spcPts val="588"/>
              </a:spcAft>
              <a:defRPr/>
            </a:pPr>
            <a:r>
              <a:rPr lang="en-US" sz="1667" kern="0" dirty="0">
                <a:solidFill>
                  <a:schemeClr val="bg1"/>
                </a:solidFill>
                <a:latin typeface="Segoe UI Semibold" panose="020B0702040204020203" pitchFamily="34" charset="0"/>
                <a:cs typeface="Segoe UI Semibold" panose="020B0702040204020203" pitchFamily="34" charset="0"/>
              </a:rPr>
              <a:t>Recommendations API</a:t>
            </a:r>
          </a:p>
        </p:txBody>
      </p:sp>
    </p:spTree>
    <p:extLst>
      <p:ext uri="{BB962C8B-B14F-4D97-AF65-F5344CB8AC3E}">
        <p14:creationId xmlns:p14="http://schemas.microsoft.com/office/powerpoint/2010/main" val="225036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59924" y="0"/>
            <a:ext cx="10472151" cy="6858000"/>
          </a:xfrm>
          <a:prstGeom prst="rect">
            <a:avLst/>
          </a:prstGeom>
        </p:spPr>
      </p:pic>
    </p:spTree>
    <p:extLst>
      <p:ext uri="{BB962C8B-B14F-4D97-AF65-F5344CB8AC3E}">
        <p14:creationId xmlns:p14="http://schemas.microsoft.com/office/powerpoint/2010/main" val="4223179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772214" y="974"/>
            <a:ext cx="7418923" cy="6856540"/>
          </a:xfrm>
          <a:prstGeom prst="rect">
            <a:avLst/>
          </a:prstGeom>
          <a:solidFill>
            <a:srgbClr val="FEFD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1089" t="8914" r="40245" b="9885"/>
          <a:stretch/>
        </p:blipFill>
        <p:spPr>
          <a:xfrm>
            <a:off x="-18182" y="974"/>
            <a:ext cx="4571353" cy="6856540"/>
          </a:xfrm>
          <a:prstGeom prst="rect">
            <a:avLst/>
          </a:prstGeom>
        </p:spPr>
      </p:pic>
      <p:sp>
        <p:nvSpPr>
          <p:cNvPr id="7" name="Rectangle 6"/>
          <p:cNvSpPr/>
          <p:nvPr/>
        </p:nvSpPr>
        <p:spPr>
          <a:xfrm>
            <a:off x="5210301" y="223516"/>
            <a:ext cx="6812584" cy="4764381"/>
          </a:xfrm>
          <a:prstGeom prst="rect">
            <a:avLst/>
          </a:prstGeom>
        </p:spPr>
        <p:txBody>
          <a:bodyPr wrap="square">
            <a:spAutoFit/>
          </a:bodyPr>
          <a:lstStyle/>
          <a:p>
            <a:pPr defTabSz="914225"/>
            <a:r>
              <a:rPr lang="en-US" sz="2200" i="1" kern="0" dirty="0">
                <a:solidFill>
                  <a:sysClr val="windowText" lastClr="000000"/>
                </a:solidFill>
                <a:latin typeface="Segoe UI" panose="020B0502040204020203" pitchFamily="34" charset="0"/>
                <a:cs typeface="Segoe UI" panose="020B0502040204020203" pitchFamily="34" charset="0"/>
              </a:rPr>
              <a:t>The </a:t>
            </a:r>
            <a:r>
              <a:rPr lang="en-US" sz="2200" b="1" i="1" u="sng" kern="0" dirty="0">
                <a:solidFill>
                  <a:sysClr val="windowText" lastClr="000000"/>
                </a:solidFill>
                <a:latin typeface="Segoe UI" panose="020B0502040204020203" pitchFamily="34" charset="0"/>
                <a:cs typeface="Segoe UI" panose="020B0502040204020203" pitchFamily="34" charset="0"/>
              </a:rPr>
              <a:t>Recommendations API</a:t>
            </a:r>
            <a:r>
              <a:rPr lang="en-US" sz="2200" i="1" kern="0" dirty="0">
                <a:solidFill>
                  <a:sysClr val="windowText" lastClr="000000"/>
                </a:solidFill>
                <a:latin typeface="Segoe UI" panose="020B0502040204020203" pitchFamily="34" charset="0"/>
                <a:cs typeface="Segoe UI" panose="020B0502040204020203" pitchFamily="34" charset="0"/>
              </a:rPr>
              <a:t> allows Allrecipes.com to harness billions of user-shared experiences to deliver highly personalized recipe solutions that answer busy families most pressing question, ‘What’s for dinner tonight?’  </a:t>
            </a:r>
          </a:p>
          <a:p>
            <a:pPr defTabSz="914225"/>
            <a:endParaRPr lang="en-US" sz="2200" i="1" kern="0" dirty="0">
              <a:solidFill>
                <a:sysClr val="windowText" lastClr="000000"/>
              </a:solidFill>
              <a:latin typeface="Segoe UI" panose="020B0502040204020203" pitchFamily="34" charset="0"/>
              <a:cs typeface="Segoe UI" panose="020B0502040204020203" pitchFamily="34" charset="0"/>
            </a:endParaRPr>
          </a:p>
          <a:p>
            <a:pPr defTabSz="914225"/>
            <a:r>
              <a:rPr lang="en-US" sz="2200" i="1" kern="0" dirty="0">
                <a:solidFill>
                  <a:sysClr val="windowText" lastClr="000000"/>
                </a:solidFill>
                <a:latin typeface="Segoe UI" panose="020B0502040204020203" pitchFamily="34" charset="0"/>
                <a:cs typeface="Segoe UI" panose="020B0502040204020203" pitchFamily="34" charset="0"/>
              </a:rPr>
              <a:t>We are able to do this with minimal investment due to the proven capabilities of the Cortana Analytics platform. This helps us further realize our vision of providing highly personalized cooking inspiration for home cooks.</a:t>
            </a:r>
          </a:p>
          <a:p>
            <a:pPr defTabSz="914225"/>
            <a:endParaRPr lang="pt-PT" sz="2200" kern="0" dirty="0">
              <a:solidFill>
                <a:sysClr val="windowText" lastClr="000000"/>
              </a:solidFill>
              <a:latin typeface="Segoe UI" panose="020B0502040204020203" pitchFamily="34" charset="0"/>
              <a:cs typeface="Segoe UI" panose="020B0502040204020203" pitchFamily="34" charset="0"/>
            </a:endParaRPr>
          </a:p>
          <a:p>
            <a:pPr defTabSz="914225">
              <a:lnSpc>
                <a:spcPct val="90000"/>
              </a:lnSpc>
              <a:spcAft>
                <a:spcPts val="600"/>
              </a:spcAft>
            </a:pPr>
            <a:r>
              <a:rPr lang="en-US" sz="2200" b="1" kern="0" dirty="0">
                <a:solidFill>
                  <a:sysClr val="windowText" lastClr="000000"/>
                </a:solidFill>
                <a:latin typeface="Segoe UI" panose="020B0502040204020203" pitchFamily="34" charset="0"/>
                <a:cs typeface="Segoe UI" panose="020B0502040204020203" pitchFamily="34" charset="0"/>
              </a:rPr>
              <a:t>John Keane</a:t>
            </a:r>
            <a:br>
              <a:rPr lang="en-US" sz="2200" b="1" kern="0" dirty="0">
                <a:solidFill>
                  <a:sysClr val="windowText" lastClr="000000"/>
                </a:solidFill>
                <a:latin typeface="Segoe UI" panose="020B0502040204020203" pitchFamily="34" charset="0"/>
                <a:cs typeface="Segoe UI" panose="020B0502040204020203" pitchFamily="34" charset="0"/>
              </a:rPr>
            </a:br>
            <a:r>
              <a:rPr lang="en-US" sz="2200" b="1" kern="0" dirty="0">
                <a:solidFill>
                  <a:sysClr val="windowText" lastClr="000000"/>
                </a:solidFill>
                <a:latin typeface="Segoe UI" panose="020B0502040204020203" pitchFamily="34" charset="0"/>
                <a:cs typeface="Segoe UI" panose="020B0502040204020203" pitchFamily="34" charset="0"/>
              </a:rPr>
              <a:t>CTO, Allrecipes.com </a:t>
            </a:r>
          </a:p>
        </p:txBody>
      </p:sp>
      <p:pic>
        <p:nvPicPr>
          <p:cNvPr id="1026" name="Picture 2" descr="http://depts.washington.edu/leaders1/wordpress/wp-content/uploads/2013/02/allrecipes.com_.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0300" y="5700575"/>
            <a:ext cx="3132109" cy="11569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1" y="974"/>
            <a:ext cx="4571352" cy="6857027"/>
          </a:xfrm>
          <a:prstGeom prst="rect">
            <a:avLst/>
          </a:prstGeom>
        </p:spPr>
      </p:pic>
      <p:sp>
        <p:nvSpPr>
          <p:cNvPr id="6" name="Rectangle 5"/>
          <p:cNvSpPr/>
          <p:nvPr/>
        </p:nvSpPr>
        <p:spPr>
          <a:xfrm>
            <a:off x="1" y="6337035"/>
            <a:ext cx="4553170" cy="533300"/>
          </a:xfrm>
          <a:prstGeom prst="rect">
            <a:avLst/>
          </a:prstGeom>
          <a:solidFill>
            <a:srgbClr val="505050">
              <a:alpha val="90000"/>
            </a:srgbClr>
          </a:solidFill>
          <a:ln w="12700" cap="flat" cmpd="sng" algn="ctr">
            <a:noFill/>
            <a:prstDash val="solid"/>
            <a:miter lim="800000"/>
          </a:ln>
          <a:effectLst/>
        </p:spPr>
        <p:txBody>
          <a:bodyPr rtlCol="0" anchor="ctr"/>
          <a:lstStyle/>
          <a:p>
            <a:pPr algn="ctr" defTabSz="896386">
              <a:defRPr/>
            </a:pPr>
            <a:endParaRPr lang="en-US" sz="1765" kern="0">
              <a:solidFill>
                <a:sysClr val="windowText" lastClr="000000"/>
              </a:solidFill>
              <a:latin typeface="Segoe UI"/>
            </a:endParaRPr>
          </a:p>
        </p:txBody>
      </p:sp>
      <p:sp>
        <p:nvSpPr>
          <p:cNvPr id="8" name="TextBox 7"/>
          <p:cNvSpPr txBox="1"/>
          <p:nvPr/>
        </p:nvSpPr>
        <p:spPr>
          <a:xfrm>
            <a:off x="281734" y="6337035"/>
            <a:ext cx="4347565" cy="520478"/>
          </a:xfrm>
          <a:prstGeom prst="rect">
            <a:avLst/>
          </a:prstGeom>
          <a:noFill/>
        </p:spPr>
        <p:txBody>
          <a:bodyPr wrap="square" lIns="179285" tIns="143428" rIns="179285" bIns="143428" rtlCol="0" anchor="ctr">
            <a:spAutoFit/>
          </a:bodyPr>
          <a:lstStyle/>
          <a:p>
            <a:pPr defTabSz="896386">
              <a:lnSpc>
                <a:spcPct val="90000"/>
              </a:lnSpc>
              <a:spcAft>
                <a:spcPts val="588"/>
              </a:spcAft>
              <a:defRPr/>
            </a:pPr>
            <a:r>
              <a:rPr lang="en-US" sz="1667" kern="0" dirty="0">
                <a:solidFill>
                  <a:schemeClr val="bg1"/>
                </a:solidFill>
                <a:latin typeface="Segoe UI Semibold" panose="020B0702040204020203" pitchFamily="34" charset="0"/>
                <a:cs typeface="Segoe UI Semibold" panose="020B0702040204020203" pitchFamily="34" charset="0"/>
              </a:rPr>
              <a:t>Recommendations API</a:t>
            </a:r>
          </a:p>
        </p:txBody>
      </p:sp>
    </p:spTree>
    <p:extLst>
      <p:ext uri="{BB962C8B-B14F-4D97-AF65-F5344CB8AC3E}">
        <p14:creationId xmlns:p14="http://schemas.microsoft.com/office/powerpoint/2010/main" val="3541731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 y="0"/>
            <a:ext cx="12192000" cy="693286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1187311" y="1390955"/>
            <a:ext cx="10462879"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lvl="1"/>
            <a:endParaRPr lang="en-US" altLang="zh-CN" dirty="0"/>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665">
              <a:defRPr/>
            </a:pPr>
            <a:r>
              <a:rPr kumimoji="0" lang="en-US" sz="5289" b="0" i="0" u="none" strike="noStrike" kern="1200" cap="none" spc="-2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QnA Maker</a:t>
            </a:r>
            <a:b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br>
            <a:r>
              <a:rPr lang="en-US" sz="1800" dirty="0">
                <a:gradFill>
                  <a:gsLst>
                    <a:gs pos="1250">
                      <a:srgbClr val="FFFFFF"/>
                    </a:gs>
                    <a:gs pos="100000">
                      <a:srgbClr val="FFFFFF"/>
                    </a:gs>
                  </a:gsLst>
                  <a:lin ang="5400000" scaled="0"/>
                </a:gradFill>
                <a:latin typeface="Segoe UI"/>
              </a:rPr>
              <a:t>Create a FAQ service from existing content </a:t>
            </a:r>
            <a:endPar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j-ea"/>
              <a:cs typeface="+mj-cs"/>
            </a:endParaRP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772505" y="1711842"/>
            <a:ext cx="869836" cy="865281"/>
          </a:xfrm>
          <a:prstGeom prst="rect">
            <a:avLst/>
          </a:prstGeom>
        </p:spPr>
      </p:pic>
      <p:sp>
        <p:nvSpPr>
          <p:cNvPr id="2" name="Rectangle 1"/>
          <p:cNvSpPr/>
          <p:nvPr/>
        </p:nvSpPr>
        <p:spPr>
          <a:xfrm>
            <a:off x="1119514" y="2853507"/>
            <a:ext cx="10347653" cy="3511731"/>
          </a:xfrm>
          <a:prstGeom prst="rect">
            <a:avLst/>
          </a:prstGeom>
        </p:spPr>
        <p:txBody>
          <a:bodyPr wrap="square">
            <a:spAutoFit/>
          </a:bodyPr>
          <a:lstStyle/>
          <a:p>
            <a:pPr lvl="1" defTabSz="895838">
              <a:lnSpc>
                <a:spcPct val="90000"/>
              </a:lnSpc>
              <a:spcAft>
                <a:spcPts val="1763"/>
              </a:spcAft>
              <a:defRPr/>
            </a:pPr>
            <a:r>
              <a:rPr lang="en-US" altLang="zh-CN" sz="32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Extract questions and answers</a:t>
            </a:r>
            <a:br>
              <a:rPr lang="en-US" altLang="zh-CN"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Extract all possible pairs of questions and answers from user provided content – FAQ URLs, documents and editorial content </a:t>
            </a:r>
          </a:p>
          <a:p>
            <a:pPr lvl="1" defTabSz="895838">
              <a:lnSpc>
                <a:spcPct val="90000"/>
              </a:lnSpc>
              <a:spcAft>
                <a:spcPts val="1763"/>
              </a:spcAft>
              <a:defRPr/>
            </a:pPr>
            <a:r>
              <a:rPr lang="en-US" altLang="zh-CN" sz="32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Test, train and publish</a:t>
            </a:r>
            <a:br>
              <a:rPr lang="en-US" altLang="zh-CN" kern="0" spc="-100" dirty="0">
                <a:solidFill>
                  <a:sysClr val="windowText" lastClr="000000"/>
                </a:solidFill>
              </a:rPr>
            </a:br>
            <a:r>
              <a:rPr lang="en-US" altLang="zh-CN" sz="1959" kern="0" dirty="0">
                <a:gradFill>
                  <a:gsLst>
                    <a:gs pos="1250">
                      <a:srgbClr val="FFFFFF"/>
                    </a:gs>
                    <a:gs pos="100000">
                      <a:srgbClr val="FFFFFF"/>
                    </a:gs>
                  </a:gsLst>
                  <a:lin ang="5400000" scaled="0"/>
                </a:gradFill>
              </a:rPr>
              <a:t>Edit, remove or add pair before testing and training the knowledge base and publishing your knowledge base as an API endpoint</a:t>
            </a:r>
          </a:p>
          <a:p>
            <a:pPr lvl="1" defTabSz="895838">
              <a:lnSpc>
                <a:spcPct val="90000"/>
              </a:lnSpc>
              <a:spcAft>
                <a:spcPts val="1763"/>
              </a:spcAft>
            </a:pPr>
            <a:r>
              <a:rPr lang="en-US" altLang="zh-CN" sz="32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Integrates with other APIs and solutions </a:t>
            </a:r>
            <a:br>
              <a:rPr lang="en-US" altLang="zh-CN"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Use </a:t>
            </a:r>
            <a:r>
              <a:rPr lang="en-US" altLang="zh-CN" sz="1959" kern="0" dirty="0" err="1">
                <a:gradFill>
                  <a:gsLst>
                    <a:gs pos="1250">
                      <a:srgbClr val="FFFFFF"/>
                    </a:gs>
                    <a:gs pos="100000">
                      <a:srgbClr val="FFFFFF"/>
                    </a:gs>
                  </a:gsLst>
                  <a:lin ang="5400000" scaled="0"/>
                </a:gradFill>
              </a:rPr>
              <a:t>QnA</a:t>
            </a:r>
            <a:r>
              <a:rPr lang="en-US" altLang="zh-CN" sz="1959" kern="0" dirty="0">
                <a:gradFill>
                  <a:gsLst>
                    <a:gs pos="1250">
                      <a:srgbClr val="FFFFFF"/>
                    </a:gs>
                    <a:gs pos="100000">
                      <a:srgbClr val="FFFFFF"/>
                    </a:gs>
                  </a:gsLst>
                  <a:lin ang="5400000" scaled="0"/>
                </a:gradFill>
              </a:rPr>
              <a:t> Maker with Cognitive Services such as LUIS &amp; create something as elegantly simple as a chat bot that answers FAQs, or as complex as an interactive virtual guide.</a:t>
            </a:r>
          </a:p>
        </p:txBody>
      </p:sp>
    </p:spTree>
    <p:extLst>
      <p:ext uri="{BB962C8B-B14F-4D97-AF65-F5344CB8AC3E}">
        <p14:creationId xmlns:p14="http://schemas.microsoft.com/office/powerpoint/2010/main" val="14353714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p:cNvSpPr/>
          <p:nvPr/>
        </p:nvSpPr>
        <p:spPr bwMode="auto">
          <a:xfrm>
            <a:off x="0" y="1190924"/>
            <a:ext cx="12192000" cy="5667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a:xfrm>
            <a:off x="1343780" y="291960"/>
            <a:ext cx="11655841" cy="898964"/>
          </a:xfrm>
        </p:spPr>
        <p:txBody>
          <a:bodyPr/>
          <a:lstStyle/>
          <a:p>
            <a:r>
              <a:rPr lang="en-US" dirty="0" err="1">
                <a:gradFill>
                  <a:gsLst>
                    <a:gs pos="1250">
                      <a:schemeClr val="bg1"/>
                    </a:gs>
                    <a:gs pos="100000">
                      <a:schemeClr val="bg1"/>
                    </a:gs>
                  </a:gsLst>
                  <a:lin ang="5400000" scaled="0"/>
                </a:gradFill>
              </a:rPr>
              <a:t>QnA</a:t>
            </a:r>
            <a:r>
              <a:rPr lang="en-US" dirty="0">
                <a:gradFill>
                  <a:gsLst>
                    <a:gs pos="1250">
                      <a:schemeClr val="bg1"/>
                    </a:gs>
                    <a:gs pos="100000">
                      <a:schemeClr val="bg1"/>
                    </a:gs>
                  </a:gsLst>
                  <a:lin ang="5400000" scaled="0"/>
                </a:gradFill>
              </a:rPr>
              <a:t> Maker</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2" name="Picture 1"/>
          <p:cNvPicPr>
            <a:picLocks noChangeAspect="1"/>
          </p:cNvPicPr>
          <p:nvPr/>
        </p:nvPicPr>
        <p:blipFill>
          <a:blip r:embed="rId3"/>
          <a:stretch>
            <a:fillRect/>
          </a:stretch>
        </p:blipFill>
        <p:spPr>
          <a:xfrm>
            <a:off x="261889" y="139686"/>
            <a:ext cx="1058499" cy="911057"/>
          </a:xfrm>
          <a:prstGeom prst="rect">
            <a:avLst/>
          </a:prstGeom>
        </p:spPr>
      </p:pic>
      <p:pic>
        <p:nvPicPr>
          <p:cNvPr id="3" name="Picture 2"/>
          <p:cNvPicPr>
            <a:picLocks noChangeAspect="1"/>
          </p:cNvPicPr>
          <p:nvPr/>
        </p:nvPicPr>
        <p:blipFill>
          <a:blip r:embed="rId4"/>
          <a:stretch>
            <a:fillRect/>
          </a:stretch>
        </p:blipFill>
        <p:spPr>
          <a:xfrm>
            <a:off x="5982" y="1517499"/>
            <a:ext cx="12186018" cy="4817990"/>
          </a:xfrm>
          <a:prstGeom prst="rect">
            <a:avLst/>
          </a:prstGeom>
        </p:spPr>
      </p:pic>
    </p:spTree>
    <p:extLst>
      <p:ext uri="{BB962C8B-B14F-4D97-AF65-F5344CB8AC3E}">
        <p14:creationId xmlns:p14="http://schemas.microsoft.com/office/powerpoint/2010/main" val="36533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Create a knowledge base in the </a:t>
            </a:r>
            <a:r>
              <a:rPr lang="en-US" dirty="0" err="1"/>
              <a:t>QnA</a:t>
            </a:r>
            <a:r>
              <a:rPr lang="en-US" dirty="0"/>
              <a:t> Maker</a:t>
            </a:r>
          </a:p>
        </p:txBody>
      </p:sp>
    </p:spTree>
    <p:extLst>
      <p:ext uri="{BB962C8B-B14F-4D97-AF65-F5344CB8AC3E}">
        <p14:creationId xmlns:p14="http://schemas.microsoft.com/office/powerpoint/2010/main" val="233546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Search</a:t>
            </a:r>
          </a:p>
        </p:txBody>
      </p:sp>
      <p:sp>
        <p:nvSpPr>
          <p:cNvPr id="25" name="Rectangle 24"/>
          <p:cNvSpPr/>
          <p:nvPr/>
        </p:nvSpPr>
        <p:spPr>
          <a:xfrm>
            <a:off x="2855310" y="3496004"/>
            <a:ext cx="6506404" cy="757130"/>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Rectangle 26"/>
          <p:cNvSpPr/>
          <p:nvPr/>
        </p:nvSpPr>
        <p:spPr>
          <a:xfrm>
            <a:off x="3402482" y="4897760"/>
            <a:ext cx="5412059" cy="1979003"/>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Bing Web Search | Bing Image Search </a:t>
            </a:r>
          </a:p>
          <a:p>
            <a:pPr algn="ctr" defTabSz="914225">
              <a:lnSpc>
                <a:spcPct val="90000"/>
              </a:lnSpc>
              <a:spcAft>
                <a:spcPts val="600"/>
              </a:spcAft>
            </a:pPr>
            <a:r>
              <a:rPr lang="en-US" sz="2400" kern="0" dirty="0">
                <a:gradFill>
                  <a:gsLst>
                    <a:gs pos="2917">
                      <a:srgbClr val="FFFFFF"/>
                    </a:gs>
                    <a:gs pos="30000">
                      <a:srgbClr val="FFFFFF"/>
                    </a:gs>
                  </a:gsLst>
                  <a:lin ang="5400000" scaled="0"/>
                </a:gradFill>
              </a:rPr>
              <a:t>Bing News Search | Bing Video Search </a:t>
            </a:r>
          </a:p>
          <a:p>
            <a:pPr algn="ctr" defTabSz="914225">
              <a:lnSpc>
                <a:spcPct val="90000"/>
              </a:lnSpc>
              <a:spcAft>
                <a:spcPts val="600"/>
              </a:spcAft>
            </a:pPr>
            <a:r>
              <a:rPr lang="en-US" sz="2400" kern="0" dirty="0">
                <a:gradFill>
                  <a:gsLst>
                    <a:gs pos="2917">
                      <a:srgbClr val="FFFFFF"/>
                    </a:gs>
                    <a:gs pos="30000">
                      <a:srgbClr val="FFFFFF"/>
                    </a:gs>
                  </a:gsLst>
                  <a:lin ang="5400000" scaled="0"/>
                </a:gradFill>
              </a:rPr>
              <a:t>Bing Auto Suggest</a:t>
            </a:r>
          </a:p>
          <a:p>
            <a:pPr marL="0" marR="0" lvl="0" indent="0" algn="ctr" defTabSz="914225" eaLnBrk="1" fontAlgn="auto" latinLnBrk="0" hangingPunct="1">
              <a:lnSpc>
                <a:spcPct val="90000"/>
              </a:lnSpc>
              <a:spcBef>
                <a:spcPts val="0"/>
              </a:spcBef>
              <a:spcAft>
                <a:spcPts val="600"/>
              </a:spcAft>
              <a:buClrTx/>
              <a:buSzTx/>
              <a:buFontTx/>
              <a:buNone/>
              <a:tabLst/>
              <a:defRPr/>
            </a:pPr>
            <a:endParaRPr lang="en-US" dirty="0"/>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nvGrpSpPr>
          <p:cNvPr id="6" name="Group 5"/>
          <p:cNvGrpSpPr/>
          <p:nvPr/>
        </p:nvGrpSpPr>
        <p:grpSpPr>
          <a:xfrm>
            <a:off x="5839761" y="2720173"/>
            <a:ext cx="537500" cy="528413"/>
            <a:chOff x="10832823" y="3353836"/>
            <a:chExt cx="537576" cy="528488"/>
          </a:xfrm>
        </p:grpSpPr>
        <p:sp>
          <p:nvSpPr>
            <p:cNvPr id="7"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8"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Tree>
    <p:extLst>
      <p:ext uri="{BB962C8B-B14F-4D97-AF65-F5344CB8AC3E}">
        <p14:creationId xmlns:p14="http://schemas.microsoft.com/office/powerpoint/2010/main" val="1164797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1" name="Rectangle 20"/>
          <p:cNvSpPr/>
          <p:nvPr/>
        </p:nvSpPr>
        <p:spPr>
          <a:xfrm>
            <a:off x="3291287" y="4078272"/>
            <a:ext cx="8623872" cy="2086790"/>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Intelligent search to your apps with the ability to comb billions of webpages, images, videos, and news with a single API call</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962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A variety of image search options, from </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3233" kern="0" dirty="0">
                <a:solidFill>
                  <a:schemeClr val="bg1"/>
                </a:solidFill>
                <a:latin typeface="Segoe UI Light" panose="020B0502040204020203" pitchFamily="34" charset="0"/>
                <a:cs typeface="Segoe UI Light" panose="020B0502040204020203" pitchFamily="34" charset="0"/>
              </a:rPr>
              <a:t>trending images to detailed insights</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Scour the web for images and get results that include thumbnail and full image URLs, publishing website, </a:t>
            </a:r>
            <a:br>
              <a:rPr lang="en-US" altLang="zh-CN" sz="2351" kern="0" dirty="0">
                <a:solidFill>
                  <a:schemeClr val="bg1"/>
                </a:solidFill>
              </a:rPr>
            </a:br>
            <a:r>
              <a:rPr lang="en-US" altLang="zh-CN" sz="2351" kern="0" dirty="0">
                <a:solidFill>
                  <a:schemeClr val="bg1"/>
                </a:solidFill>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3159528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A variety of advanced video search features, including trending videos, price, and other </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3233" kern="0" dirty="0">
                <a:solidFill>
                  <a:schemeClr val="bg1"/>
                </a:solidFill>
                <a:latin typeface="Segoe UI Light" panose="020B0502040204020203" pitchFamily="34" charset="0"/>
                <a:cs typeface="Segoe UI Light" panose="020B0502040204020203" pitchFamily="34" charset="0"/>
              </a:rPr>
              <a:t>useful metadata</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5511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defTabSz="895838">
              <a:lnSpc>
                <a:spcPct val="90000"/>
              </a:lnSpc>
              <a:spcAft>
                <a:spcPts val="1763"/>
              </a:spcAft>
            </a:pPr>
            <a:r>
              <a:rPr lang="en-US" altLang="zh-CN" sz="3200" kern="0" dirty="0">
                <a:solidFill>
                  <a:schemeClr val="bg1"/>
                </a:solidFill>
                <a:latin typeface="Segoe UI Light" panose="020B0502040204020203" pitchFamily="34" charset="0"/>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119847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21" name="Rectangle 20"/>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defTabSz="895838">
              <a:lnSpc>
                <a:spcPct val="90000"/>
              </a:lnSpc>
              <a:spcAft>
                <a:spcPts val="1763"/>
              </a:spcAft>
            </a:pPr>
            <a:r>
              <a:rPr lang="en-US" altLang="zh-CN" sz="3919" kern="0" dirty="0">
                <a:solidFill>
                  <a:schemeClr val="bg1"/>
                </a:solidFill>
                <a:latin typeface="Segoe UI Light" panose="020B0502040204020203" pitchFamily="34" charset="0"/>
                <a:cs typeface="Segoe UI Light" panose="020B0502040204020203" pitchFamily="34" charset="0"/>
              </a:rPr>
              <a:t>Query completion suggestions capabilities, so users can type less </a:t>
            </a:r>
            <a:br>
              <a:rPr lang="en-US" altLang="zh-CN" sz="3919" kern="0" dirty="0">
                <a:solidFill>
                  <a:schemeClr val="bg1"/>
                </a:solidFill>
                <a:latin typeface="Segoe UI Light" panose="020B0502040204020203" pitchFamily="34" charset="0"/>
                <a:cs typeface="Segoe UI Light" panose="020B0502040204020203" pitchFamily="34" charset="0"/>
              </a:rPr>
            </a:br>
            <a:r>
              <a:rPr lang="en-US" altLang="zh-CN" sz="3919" kern="0" dirty="0">
                <a:solidFill>
                  <a:schemeClr val="bg1"/>
                </a:solidFill>
                <a:latin typeface="Segoe UI Light" panose="020B0502040204020203" pitchFamily="34" charset="0"/>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defTabSz="895838">
              <a:lnSpc>
                <a:spcPct val="90000"/>
              </a:lnSpc>
              <a:spcAft>
                <a:spcPts val="588"/>
              </a:spcAft>
            </a:pPr>
            <a:r>
              <a:rPr lang="en-US" sz="2351" kern="0" dirty="0">
                <a:solidFill>
                  <a:srgbClr val="000000"/>
                </a:solidFill>
              </a:rPr>
              <a:t>[</a:t>
            </a:r>
          </a:p>
        </p:txBody>
      </p:sp>
    </p:spTree>
    <p:extLst>
      <p:ext uri="{BB962C8B-B14F-4D97-AF65-F5344CB8AC3E}">
        <p14:creationId xmlns:p14="http://schemas.microsoft.com/office/powerpoint/2010/main" val="3921838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7543" y="0"/>
            <a:ext cx="9756913" cy="6858000"/>
          </a:xfrm>
          <a:prstGeom prst="rect">
            <a:avLst/>
          </a:prstGeom>
        </p:spPr>
      </p:pic>
    </p:spTree>
    <p:extLst>
      <p:ext uri="{BB962C8B-B14F-4D97-AF65-F5344CB8AC3E}">
        <p14:creationId xmlns:p14="http://schemas.microsoft.com/office/powerpoint/2010/main" val="25148161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 y="487"/>
            <a:ext cx="12191377" cy="6857027"/>
          </a:xfrm>
          <a:prstGeom prst="rect">
            <a:avLst/>
          </a:prstGeom>
        </p:spPr>
      </p:pic>
      <p:sp>
        <p:nvSpPr>
          <p:cNvPr id="5" name="Rectangle 4"/>
          <p:cNvSpPr/>
          <p:nvPr/>
        </p:nvSpPr>
        <p:spPr bwMode="auto">
          <a:xfrm>
            <a:off x="642750" y="-17246"/>
            <a:ext cx="6050868"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470"/>
              </a:spcAft>
              <a:buClrTx/>
              <a:buSzTx/>
              <a:buFontTx/>
              <a:buNone/>
              <a:tabLst/>
              <a:defRPr/>
            </a:pPr>
            <a:endParaRPr kumimoji="0" lang="en-US" sz="1568" b="0" i="1" u="none" strike="noStrike" kern="0" cap="none" spc="0" normalizeH="0" baseline="0" noProof="0" dirty="0">
              <a:ln>
                <a:noFill/>
              </a:ln>
              <a:solidFill>
                <a:schemeClr val="bg1"/>
              </a:solidFill>
              <a:effectLst/>
              <a:uLnTx/>
              <a:uFillTx/>
            </a:endParaRPr>
          </a:p>
        </p:txBody>
      </p:sp>
      <p:grpSp>
        <p:nvGrpSpPr>
          <p:cNvPr id="2" name="Group 1"/>
          <p:cNvGrpSpPr/>
          <p:nvPr/>
        </p:nvGrpSpPr>
        <p:grpSpPr>
          <a:xfrm>
            <a:off x="772563" y="243520"/>
            <a:ext cx="5599591" cy="6329099"/>
            <a:chOff x="-2123037" y="-299405"/>
            <a:chExt cx="6197599" cy="6329099"/>
          </a:xfrm>
        </p:grpSpPr>
        <p:sp>
          <p:nvSpPr>
            <p:cNvPr id="7" name="Rectangle 6"/>
            <p:cNvSpPr/>
            <p:nvPr/>
          </p:nvSpPr>
          <p:spPr bwMode="auto">
            <a:xfrm>
              <a:off x="-2123037" y="1191432"/>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Learn more on the Cortana Intelligence Suite </a:t>
              </a:r>
              <a:r>
                <a:rPr kumimoji="0" lang="en-US" sz="2000" b="0" i="0" u="none" strike="noStrike" kern="0" cap="none" spc="0" normalizeH="0" baseline="0" noProof="0" dirty="0">
                  <a:ln>
                    <a:noFill/>
                  </a:ln>
                  <a:solidFill>
                    <a:schemeClr val="bg1"/>
                  </a:solidFill>
                  <a:effectLst/>
                  <a:uLnTx/>
                  <a:uFillTx/>
                  <a:hlinkClick r:id="rId4"/>
                </a:rPr>
                <a:t>website</a:t>
              </a:r>
              <a:r>
                <a:rPr kumimoji="0" lang="en-US" sz="2000" b="0" i="0" u="none" strike="noStrike" kern="0" cap="none" spc="0" normalizeH="0" baseline="0" noProof="0" dirty="0">
                  <a:ln>
                    <a:noFill/>
                  </a:ln>
                  <a:solidFill>
                    <a:schemeClr val="bg1"/>
                  </a:solidFill>
                  <a:effectLst/>
                  <a:uLnTx/>
                  <a:uFillTx/>
                </a:rPr>
                <a:t> and Cognitive Services </a:t>
              </a:r>
              <a:r>
                <a:rPr kumimoji="0" lang="en-US" sz="2000" b="0" i="0" u="none" strike="noStrike" kern="0" cap="none" spc="0" normalizeH="0" baseline="0" noProof="0" dirty="0">
                  <a:ln>
                    <a:noFill/>
                  </a:ln>
                  <a:solidFill>
                    <a:schemeClr val="bg1"/>
                  </a:solidFill>
                  <a:effectLst/>
                  <a:uLnTx/>
                  <a:uFillTx/>
                  <a:hlinkClick r:id="rId5"/>
                </a:rPr>
                <a:t>website</a:t>
              </a:r>
              <a:endParaRPr kumimoji="0" lang="en-US" sz="2000" b="0" i="0" u="none" strike="noStrike" kern="0" cap="none" spc="0" normalizeH="0" baseline="0" noProof="0" dirty="0">
                <a:ln>
                  <a:noFill/>
                </a:ln>
                <a:solidFill>
                  <a:schemeClr val="bg1"/>
                </a:solidFill>
                <a:effectLst/>
                <a:uLnTx/>
                <a:uFillTx/>
              </a:endParaRPr>
            </a:p>
          </p:txBody>
        </p:sp>
        <p:sp>
          <p:nvSpPr>
            <p:cNvPr id="8" name="Rectangle 7"/>
            <p:cNvSpPr/>
            <p:nvPr/>
          </p:nvSpPr>
          <p:spPr bwMode="auto">
            <a:xfrm>
              <a:off x="-2123037" y="2756238"/>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Schedule a workshop to identify areas in your business where analytics and intelligence can drive transformation</a:t>
              </a:r>
            </a:p>
          </p:txBody>
        </p:sp>
        <p:sp>
          <p:nvSpPr>
            <p:cNvPr id="9" name="Rectangle 8"/>
            <p:cNvSpPr/>
            <p:nvPr/>
          </p:nvSpPr>
          <p:spPr bwMode="auto">
            <a:xfrm>
              <a:off x="-2123037" y="4344705"/>
              <a:ext cx="56387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Talk with your Microsoft contact about licensing options and partners</a:t>
              </a:r>
            </a:p>
          </p:txBody>
        </p:sp>
        <p:cxnSp>
          <p:nvCxnSpPr>
            <p:cNvPr id="10" name="Straight Connector 9"/>
            <p:cNvCxnSpPr/>
            <p:nvPr/>
          </p:nvCxnSpPr>
          <p:spPr>
            <a:xfrm>
              <a:off x="-967338" y="1500099"/>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7338" y="3064905"/>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7338" y="4653372"/>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845606" y="1742385"/>
              <a:ext cx="648798" cy="583082"/>
              <a:chOff x="2206625" y="3448050"/>
              <a:chExt cx="862013" cy="774701"/>
            </a:xfrm>
            <a:solidFill>
              <a:schemeClr val="accent1"/>
            </a:solidFill>
          </p:grpSpPr>
          <p:sp>
            <p:nvSpPr>
              <p:cNvPr id="14" name="Freeform 20"/>
              <p:cNvSpPr>
                <a:spLocks/>
              </p:cNvSpPr>
              <p:nvPr/>
            </p:nvSpPr>
            <p:spPr bwMode="auto">
              <a:xfrm>
                <a:off x="2206625" y="3448050"/>
                <a:ext cx="663575" cy="417513"/>
              </a:xfrm>
              <a:custGeom>
                <a:avLst/>
                <a:gdLst>
                  <a:gd name="T0" fmla="*/ 225 w 418"/>
                  <a:gd name="T1" fmla="*/ 263 h 263"/>
                  <a:gd name="T2" fmla="*/ 0 w 418"/>
                  <a:gd name="T3" fmla="*/ 263 h 263"/>
                  <a:gd name="T4" fmla="*/ 0 w 418"/>
                  <a:gd name="T5" fmla="*/ 0 h 263"/>
                  <a:gd name="T6" fmla="*/ 418 w 418"/>
                  <a:gd name="T7" fmla="*/ 0 h 263"/>
                  <a:gd name="T8" fmla="*/ 418 w 418"/>
                  <a:gd name="T9" fmla="*/ 90 h 263"/>
                  <a:gd name="T10" fmla="*/ 407 w 418"/>
                  <a:gd name="T11" fmla="*/ 90 h 263"/>
                  <a:gd name="T12" fmla="*/ 407 w 418"/>
                  <a:gd name="T13" fmla="*/ 12 h 263"/>
                  <a:gd name="T14" fmla="*/ 12 w 418"/>
                  <a:gd name="T15" fmla="*/ 12 h 263"/>
                  <a:gd name="T16" fmla="*/ 12 w 418"/>
                  <a:gd name="T17" fmla="*/ 250 h 263"/>
                  <a:gd name="T18" fmla="*/ 225 w 418"/>
                  <a:gd name="T19" fmla="*/ 250 h 263"/>
                  <a:gd name="T20" fmla="*/ 225 w 41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3">
                    <a:moveTo>
                      <a:pt x="225" y="263"/>
                    </a:moveTo>
                    <a:lnTo>
                      <a:pt x="0" y="263"/>
                    </a:lnTo>
                    <a:lnTo>
                      <a:pt x="0" y="0"/>
                    </a:lnTo>
                    <a:lnTo>
                      <a:pt x="418" y="0"/>
                    </a:lnTo>
                    <a:lnTo>
                      <a:pt x="418" y="90"/>
                    </a:lnTo>
                    <a:lnTo>
                      <a:pt x="407" y="90"/>
                    </a:lnTo>
                    <a:lnTo>
                      <a:pt x="407" y="12"/>
                    </a:lnTo>
                    <a:lnTo>
                      <a:pt x="12" y="12"/>
                    </a:lnTo>
                    <a:lnTo>
                      <a:pt x="12" y="250"/>
                    </a:lnTo>
                    <a:lnTo>
                      <a:pt x="225" y="250"/>
                    </a:lnTo>
                    <a:lnTo>
                      <a:pt x="225" y="263"/>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4"/>
              <p:cNvSpPr>
                <a:spLocks noChangeArrowheads="1"/>
              </p:cNvSpPr>
              <p:nvPr/>
            </p:nvSpPr>
            <p:spPr bwMode="auto">
              <a:xfrm>
                <a:off x="2384425" y="3910013"/>
                <a:ext cx="231775" cy="19050"/>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15"/>
              <p:cNvSpPr>
                <a:spLocks noChangeArrowheads="1"/>
              </p:cNvSpPr>
              <p:nvPr/>
            </p:nvSpPr>
            <p:spPr bwMode="auto">
              <a:xfrm>
                <a:off x="2430463" y="3854450"/>
                <a:ext cx="20638" cy="65088"/>
              </a:xfrm>
              <a:prstGeom prst="rect">
                <a:avLst/>
              </a:prstGeom>
              <a:solidFill>
                <a:srgbClr val="002050"/>
              </a:solidFill>
              <a:ln w="9525">
                <a:solidFill>
                  <a:srgbClr val="00205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9"/>
              <p:cNvSpPr>
                <a:spLocks noEditPoints="1"/>
              </p:cNvSpPr>
              <p:nvPr/>
            </p:nvSpPr>
            <p:spPr bwMode="auto">
              <a:xfrm>
                <a:off x="2359025" y="3519488"/>
                <a:ext cx="709613" cy="703263"/>
              </a:xfrm>
              <a:custGeom>
                <a:avLst/>
                <a:gdLst>
                  <a:gd name="T0" fmla="*/ 3 w 447"/>
                  <a:gd name="T1" fmla="*/ 418 h 443"/>
                  <a:gd name="T2" fmla="*/ 11 w 447"/>
                  <a:gd name="T3" fmla="*/ 356 h 443"/>
                  <a:gd name="T4" fmla="*/ 41 w 447"/>
                  <a:gd name="T5" fmla="*/ 322 h 443"/>
                  <a:gd name="T6" fmla="*/ 83 w 447"/>
                  <a:gd name="T7" fmla="*/ 305 h 443"/>
                  <a:gd name="T8" fmla="*/ 139 w 447"/>
                  <a:gd name="T9" fmla="*/ 281 h 443"/>
                  <a:gd name="T10" fmla="*/ 156 w 447"/>
                  <a:gd name="T11" fmla="*/ 260 h 443"/>
                  <a:gd name="T12" fmla="*/ 134 w 447"/>
                  <a:gd name="T13" fmla="*/ 228 h 443"/>
                  <a:gd name="T14" fmla="*/ 101 w 447"/>
                  <a:gd name="T15" fmla="*/ 177 h 443"/>
                  <a:gd name="T16" fmla="*/ 103 w 447"/>
                  <a:gd name="T17" fmla="*/ 138 h 443"/>
                  <a:gd name="T18" fmla="*/ 106 w 447"/>
                  <a:gd name="T19" fmla="*/ 103 h 443"/>
                  <a:gd name="T20" fmla="*/ 123 w 447"/>
                  <a:gd name="T21" fmla="*/ 48 h 443"/>
                  <a:gd name="T22" fmla="*/ 165 w 447"/>
                  <a:gd name="T23" fmla="*/ 19 h 443"/>
                  <a:gd name="T24" fmla="*/ 252 w 447"/>
                  <a:gd name="T25" fmla="*/ 0 h 443"/>
                  <a:gd name="T26" fmla="*/ 296 w 447"/>
                  <a:gd name="T27" fmla="*/ 22 h 443"/>
                  <a:gd name="T28" fmla="*/ 314 w 447"/>
                  <a:gd name="T29" fmla="*/ 37 h 443"/>
                  <a:gd name="T30" fmla="*/ 339 w 447"/>
                  <a:gd name="T31" fmla="*/ 67 h 443"/>
                  <a:gd name="T32" fmla="*/ 345 w 447"/>
                  <a:gd name="T33" fmla="*/ 115 h 443"/>
                  <a:gd name="T34" fmla="*/ 347 w 447"/>
                  <a:gd name="T35" fmla="*/ 152 h 443"/>
                  <a:gd name="T36" fmla="*/ 336 w 447"/>
                  <a:gd name="T37" fmla="*/ 197 h 443"/>
                  <a:gd name="T38" fmla="*/ 297 w 447"/>
                  <a:gd name="T39" fmla="*/ 247 h 443"/>
                  <a:gd name="T40" fmla="*/ 285 w 447"/>
                  <a:gd name="T41" fmla="*/ 264 h 443"/>
                  <a:gd name="T42" fmla="*/ 305 w 447"/>
                  <a:gd name="T43" fmla="*/ 281 h 443"/>
                  <a:gd name="T44" fmla="*/ 395 w 447"/>
                  <a:gd name="T45" fmla="*/ 316 h 443"/>
                  <a:gd name="T46" fmla="*/ 434 w 447"/>
                  <a:gd name="T47" fmla="*/ 347 h 443"/>
                  <a:gd name="T48" fmla="*/ 445 w 447"/>
                  <a:gd name="T49" fmla="*/ 396 h 443"/>
                  <a:gd name="T50" fmla="*/ 14 w 447"/>
                  <a:gd name="T51" fmla="*/ 431 h 443"/>
                  <a:gd name="T52" fmla="*/ 434 w 447"/>
                  <a:gd name="T53" fmla="*/ 395 h 443"/>
                  <a:gd name="T54" fmla="*/ 423 w 447"/>
                  <a:gd name="T55" fmla="*/ 353 h 443"/>
                  <a:gd name="T56" fmla="*/ 391 w 447"/>
                  <a:gd name="T57" fmla="*/ 328 h 443"/>
                  <a:gd name="T58" fmla="*/ 299 w 447"/>
                  <a:gd name="T59" fmla="*/ 292 h 443"/>
                  <a:gd name="T60" fmla="*/ 272 w 447"/>
                  <a:gd name="T61" fmla="*/ 266 h 443"/>
                  <a:gd name="T62" fmla="*/ 280 w 447"/>
                  <a:gd name="T63" fmla="*/ 249 h 443"/>
                  <a:gd name="T64" fmla="*/ 317 w 447"/>
                  <a:gd name="T65" fmla="*/ 202 h 443"/>
                  <a:gd name="T66" fmla="*/ 336 w 447"/>
                  <a:gd name="T67" fmla="*/ 168 h 443"/>
                  <a:gd name="T68" fmla="*/ 333 w 447"/>
                  <a:gd name="T69" fmla="*/ 135 h 443"/>
                  <a:gd name="T70" fmla="*/ 331 w 447"/>
                  <a:gd name="T71" fmla="*/ 82 h 443"/>
                  <a:gd name="T72" fmla="*/ 313 w 447"/>
                  <a:gd name="T73" fmla="*/ 50 h 443"/>
                  <a:gd name="T74" fmla="*/ 293 w 447"/>
                  <a:gd name="T75" fmla="*/ 37 h 443"/>
                  <a:gd name="T76" fmla="*/ 263 w 447"/>
                  <a:gd name="T77" fmla="*/ 14 h 443"/>
                  <a:gd name="T78" fmla="*/ 213 w 447"/>
                  <a:gd name="T79" fmla="*/ 16 h 443"/>
                  <a:gd name="T80" fmla="*/ 137 w 447"/>
                  <a:gd name="T81" fmla="*/ 50 h 443"/>
                  <a:gd name="T82" fmla="*/ 118 w 447"/>
                  <a:gd name="T83" fmla="*/ 106 h 443"/>
                  <a:gd name="T84" fmla="*/ 117 w 447"/>
                  <a:gd name="T85" fmla="*/ 132 h 443"/>
                  <a:gd name="T86" fmla="*/ 111 w 447"/>
                  <a:gd name="T87" fmla="*/ 159 h 443"/>
                  <a:gd name="T88" fmla="*/ 128 w 447"/>
                  <a:gd name="T89" fmla="*/ 200 h 443"/>
                  <a:gd name="T90" fmla="*/ 165 w 447"/>
                  <a:gd name="T91" fmla="*/ 246 h 443"/>
                  <a:gd name="T92" fmla="*/ 157 w 447"/>
                  <a:gd name="T93" fmla="*/ 281 h 443"/>
                  <a:gd name="T94" fmla="*/ 111 w 447"/>
                  <a:gd name="T95" fmla="*/ 308 h 443"/>
                  <a:gd name="T96" fmla="*/ 70 w 447"/>
                  <a:gd name="T97" fmla="*/ 322 h 443"/>
                  <a:gd name="T98" fmla="*/ 34 w 447"/>
                  <a:gd name="T99" fmla="*/ 342 h 443"/>
                  <a:gd name="T100" fmla="*/ 17 w 447"/>
                  <a:gd name="T101" fmla="*/ 376 h 443"/>
                  <a:gd name="T102" fmla="*/ 14 w 447"/>
                  <a:gd name="T103" fmla="*/ 4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443">
                    <a:moveTo>
                      <a:pt x="447" y="443"/>
                    </a:moveTo>
                    <a:lnTo>
                      <a:pt x="0" y="443"/>
                    </a:lnTo>
                    <a:lnTo>
                      <a:pt x="2" y="437"/>
                    </a:lnTo>
                    <a:lnTo>
                      <a:pt x="2" y="437"/>
                    </a:lnTo>
                    <a:lnTo>
                      <a:pt x="3" y="418"/>
                    </a:lnTo>
                    <a:lnTo>
                      <a:pt x="3" y="418"/>
                    </a:lnTo>
                    <a:lnTo>
                      <a:pt x="6" y="375"/>
                    </a:lnTo>
                    <a:lnTo>
                      <a:pt x="6" y="375"/>
                    </a:lnTo>
                    <a:lnTo>
                      <a:pt x="8" y="365"/>
                    </a:lnTo>
                    <a:lnTo>
                      <a:pt x="11" y="356"/>
                    </a:lnTo>
                    <a:lnTo>
                      <a:pt x="14" y="348"/>
                    </a:lnTo>
                    <a:lnTo>
                      <a:pt x="20" y="340"/>
                    </a:lnTo>
                    <a:lnTo>
                      <a:pt x="25" y="333"/>
                    </a:lnTo>
                    <a:lnTo>
                      <a:pt x="33" y="326"/>
                    </a:lnTo>
                    <a:lnTo>
                      <a:pt x="41" y="322"/>
                    </a:lnTo>
                    <a:lnTo>
                      <a:pt x="50" y="317"/>
                    </a:lnTo>
                    <a:lnTo>
                      <a:pt x="50" y="317"/>
                    </a:lnTo>
                    <a:lnTo>
                      <a:pt x="67" y="311"/>
                    </a:lnTo>
                    <a:lnTo>
                      <a:pt x="83" y="305"/>
                    </a:lnTo>
                    <a:lnTo>
                      <a:pt x="83" y="305"/>
                    </a:lnTo>
                    <a:lnTo>
                      <a:pt x="104" y="297"/>
                    </a:lnTo>
                    <a:lnTo>
                      <a:pt x="106" y="297"/>
                    </a:lnTo>
                    <a:lnTo>
                      <a:pt x="106" y="297"/>
                    </a:lnTo>
                    <a:lnTo>
                      <a:pt x="123" y="291"/>
                    </a:lnTo>
                    <a:lnTo>
                      <a:pt x="139" y="281"/>
                    </a:lnTo>
                    <a:lnTo>
                      <a:pt x="139" y="281"/>
                    </a:lnTo>
                    <a:lnTo>
                      <a:pt x="146" y="275"/>
                    </a:lnTo>
                    <a:lnTo>
                      <a:pt x="154" y="264"/>
                    </a:lnTo>
                    <a:lnTo>
                      <a:pt x="154" y="264"/>
                    </a:lnTo>
                    <a:lnTo>
                      <a:pt x="156" y="260"/>
                    </a:lnTo>
                    <a:lnTo>
                      <a:pt x="156" y="255"/>
                    </a:lnTo>
                    <a:lnTo>
                      <a:pt x="154" y="250"/>
                    </a:lnTo>
                    <a:lnTo>
                      <a:pt x="151" y="246"/>
                    </a:lnTo>
                    <a:lnTo>
                      <a:pt x="151" y="246"/>
                    </a:lnTo>
                    <a:lnTo>
                      <a:pt x="134" y="228"/>
                    </a:lnTo>
                    <a:lnTo>
                      <a:pt x="118" y="207"/>
                    </a:lnTo>
                    <a:lnTo>
                      <a:pt x="118" y="207"/>
                    </a:lnTo>
                    <a:lnTo>
                      <a:pt x="107" y="193"/>
                    </a:lnTo>
                    <a:lnTo>
                      <a:pt x="104" y="185"/>
                    </a:lnTo>
                    <a:lnTo>
                      <a:pt x="101" y="177"/>
                    </a:lnTo>
                    <a:lnTo>
                      <a:pt x="100" y="168"/>
                    </a:lnTo>
                    <a:lnTo>
                      <a:pt x="98" y="159"/>
                    </a:lnTo>
                    <a:lnTo>
                      <a:pt x="100" y="149"/>
                    </a:lnTo>
                    <a:lnTo>
                      <a:pt x="103" y="138"/>
                    </a:lnTo>
                    <a:lnTo>
                      <a:pt x="103" y="138"/>
                    </a:lnTo>
                    <a:lnTo>
                      <a:pt x="104" y="131"/>
                    </a:lnTo>
                    <a:lnTo>
                      <a:pt x="104" y="120"/>
                    </a:lnTo>
                    <a:lnTo>
                      <a:pt x="104" y="120"/>
                    </a:lnTo>
                    <a:lnTo>
                      <a:pt x="104" y="112"/>
                    </a:lnTo>
                    <a:lnTo>
                      <a:pt x="106" y="103"/>
                    </a:lnTo>
                    <a:lnTo>
                      <a:pt x="106" y="103"/>
                    </a:lnTo>
                    <a:lnTo>
                      <a:pt x="112" y="76"/>
                    </a:lnTo>
                    <a:lnTo>
                      <a:pt x="120" y="54"/>
                    </a:lnTo>
                    <a:lnTo>
                      <a:pt x="120" y="54"/>
                    </a:lnTo>
                    <a:lnTo>
                      <a:pt x="123" y="48"/>
                    </a:lnTo>
                    <a:lnTo>
                      <a:pt x="128" y="42"/>
                    </a:lnTo>
                    <a:lnTo>
                      <a:pt x="134" y="36"/>
                    </a:lnTo>
                    <a:lnTo>
                      <a:pt x="142" y="31"/>
                    </a:lnTo>
                    <a:lnTo>
                      <a:pt x="142" y="31"/>
                    </a:lnTo>
                    <a:lnTo>
                      <a:pt x="165" y="19"/>
                    </a:lnTo>
                    <a:lnTo>
                      <a:pt x="187" y="9"/>
                    </a:lnTo>
                    <a:lnTo>
                      <a:pt x="212" y="3"/>
                    </a:lnTo>
                    <a:lnTo>
                      <a:pt x="235" y="0"/>
                    </a:lnTo>
                    <a:lnTo>
                      <a:pt x="235" y="0"/>
                    </a:lnTo>
                    <a:lnTo>
                      <a:pt x="252" y="0"/>
                    </a:lnTo>
                    <a:lnTo>
                      <a:pt x="261" y="2"/>
                    </a:lnTo>
                    <a:lnTo>
                      <a:pt x="271" y="5"/>
                    </a:lnTo>
                    <a:lnTo>
                      <a:pt x="280" y="8"/>
                    </a:lnTo>
                    <a:lnTo>
                      <a:pt x="288" y="14"/>
                    </a:lnTo>
                    <a:lnTo>
                      <a:pt x="296" y="22"/>
                    </a:lnTo>
                    <a:lnTo>
                      <a:pt x="303" y="31"/>
                    </a:lnTo>
                    <a:lnTo>
                      <a:pt x="303" y="31"/>
                    </a:lnTo>
                    <a:lnTo>
                      <a:pt x="305" y="34"/>
                    </a:lnTo>
                    <a:lnTo>
                      <a:pt x="305" y="34"/>
                    </a:lnTo>
                    <a:lnTo>
                      <a:pt x="314" y="37"/>
                    </a:lnTo>
                    <a:lnTo>
                      <a:pt x="322" y="42"/>
                    </a:lnTo>
                    <a:lnTo>
                      <a:pt x="328" y="47"/>
                    </a:lnTo>
                    <a:lnTo>
                      <a:pt x="333" y="53"/>
                    </a:lnTo>
                    <a:lnTo>
                      <a:pt x="336" y="61"/>
                    </a:lnTo>
                    <a:lnTo>
                      <a:pt x="339" y="67"/>
                    </a:lnTo>
                    <a:lnTo>
                      <a:pt x="342" y="81"/>
                    </a:lnTo>
                    <a:lnTo>
                      <a:pt x="342" y="81"/>
                    </a:lnTo>
                    <a:lnTo>
                      <a:pt x="345" y="96"/>
                    </a:lnTo>
                    <a:lnTo>
                      <a:pt x="345" y="113"/>
                    </a:lnTo>
                    <a:lnTo>
                      <a:pt x="345" y="115"/>
                    </a:lnTo>
                    <a:lnTo>
                      <a:pt x="345" y="115"/>
                    </a:lnTo>
                    <a:lnTo>
                      <a:pt x="345" y="134"/>
                    </a:lnTo>
                    <a:lnTo>
                      <a:pt x="345" y="143"/>
                    </a:lnTo>
                    <a:lnTo>
                      <a:pt x="347" y="152"/>
                    </a:lnTo>
                    <a:lnTo>
                      <a:pt x="347" y="152"/>
                    </a:lnTo>
                    <a:lnTo>
                      <a:pt x="349" y="160"/>
                    </a:lnTo>
                    <a:lnTo>
                      <a:pt x="349" y="168"/>
                    </a:lnTo>
                    <a:lnTo>
                      <a:pt x="347" y="176"/>
                    </a:lnTo>
                    <a:lnTo>
                      <a:pt x="344" y="183"/>
                    </a:lnTo>
                    <a:lnTo>
                      <a:pt x="336" y="197"/>
                    </a:lnTo>
                    <a:lnTo>
                      <a:pt x="327" y="210"/>
                    </a:lnTo>
                    <a:lnTo>
                      <a:pt x="327" y="210"/>
                    </a:lnTo>
                    <a:lnTo>
                      <a:pt x="302" y="241"/>
                    </a:lnTo>
                    <a:lnTo>
                      <a:pt x="302" y="241"/>
                    </a:lnTo>
                    <a:lnTo>
                      <a:pt x="297" y="247"/>
                    </a:lnTo>
                    <a:lnTo>
                      <a:pt x="297" y="247"/>
                    </a:lnTo>
                    <a:lnTo>
                      <a:pt x="289" y="256"/>
                    </a:lnTo>
                    <a:lnTo>
                      <a:pt x="289" y="256"/>
                    </a:lnTo>
                    <a:lnTo>
                      <a:pt x="285" y="261"/>
                    </a:lnTo>
                    <a:lnTo>
                      <a:pt x="285" y="264"/>
                    </a:lnTo>
                    <a:lnTo>
                      <a:pt x="285" y="264"/>
                    </a:lnTo>
                    <a:lnTo>
                      <a:pt x="286" y="267"/>
                    </a:lnTo>
                    <a:lnTo>
                      <a:pt x="289" y="270"/>
                    </a:lnTo>
                    <a:lnTo>
                      <a:pt x="289" y="270"/>
                    </a:lnTo>
                    <a:lnTo>
                      <a:pt x="305" y="281"/>
                    </a:lnTo>
                    <a:lnTo>
                      <a:pt x="325" y="291"/>
                    </a:lnTo>
                    <a:lnTo>
                      <a:pt x="325" y="291"/>
                    </a:lnTo>
                    <a:lnTo>
                      <a:pt x="364" y="305"/>
                    </a:lnTo>
                    <a:lnTo>
                      <a:pt x="364" y="305"/>
                    </a:lnTo>
                    <a:lnTo>
                      <a:pt x="395" y="316"/>
                    </a:lnTo>
                    <a:lnTo>
                      <a:pt x="395" y="316"/>
                    </a:lnTo>
                    <a:lnTo>
                      <a:pt x="408" y="322"/>
                    </a:lnTo>
                    <a:lnTo>
                      <a:pt x="419" y="330"/>
                    </a:lnTo>
                    <a:lnTo>
                      <a:pt x="426" y="337"/>
                    </a:lnTo>
                    <a:lnTo>
                      <a:pt x="434" y="347"/>
                    </a:lnTo>
                    <a:lnTo>
                      <a:pt x="440" y="358"/>
                    </a:lnTo>
                    <a:lnTo>
                      <a:pt x="443" y="368"/>
                    </a:lnTo>
                    <a:lnTo>
                      <a:pt x="445" y="382"/>
                    </a:lnTo>
                    <a:lnTo>
                      <a:pt x="445" y="396"/>
                    </a:lnTo>
                    <a:lnTo>
                      <a:pt x="445" y="396"/>
                    </a:lnTo>
                    <a:lnTo>
                      <a:pt x="445" y="424"/>
                    </a:lnTo>
                    <a:lnTo>
                      <a:pt x="445" y="424"/>
                    </a:lnTo>
                    <a:lnTo>
                      <a:pt x="447" y="437"/>
                    </a:lnTo>
                    <a:lnTo>
                      <a:pt x="447" y="443"/>
                    </a:lnTo>
                    <a:close/>
                    <a:moveTo>
                      <a:pt x="14" y="431"/>
                    </a:moveTo>
                    <a:lnTo>
                      <a:pt x="434" y="431"/>
                    </a:lnTo>
                    <a:lnTo>
                      <a:pt x="434" y="431"/>
                    </a:lnTo>
                    <a:lnTo>
                      <a:pt x="434" y="424"/>
                    </a:lnTo>
                    <a:lnTo>
                      <a:pt x="434" y="424"/>
                    </a:lnTo>
                    <a:lnTo>
                      <a:pt x="434" y="395"/>
                    </a:lnTo>
                    <a:lnTo>
                      <a:pt x="434" y="395"/>
                    </a:lnTo>
                    <a:lnTo>
                      <a:pt x="434" y="384"/>
                    </a:lnTo>
                    <a:lnTo>
                      <a:pt x="431" y="371"/>
                    </a:lnTo>
                    <a:lnTo>
                      <a:pt x="428" y="362"/>
                    </a:lnTo>
                    <a:lnTo>
                      <a:pt x="423" y="353"/>
                    </a:lnTo>
                    <a:lnTo>
                      <a:pt x="419" y="345"/>
                    </a:lnTo>
                    <a:lnTo>
                      <a:pt x="411" y="339"/>
                    </a:lnTo>
                    <a:lnTo>
                      <a:pt x="401" y="333"/>
                    </a:lnTo>
                    <a:lnTo>
                      <a:pt x="391" y="328"/>
                    </a:lnTo>
                    <a:lnTo>
                      <a:pt x="391" y="328"/>
                    </a:lnTo>
                    <a:lnTo>
                      <a:pt x="359" y="316"/>
                    </a:lnTo>
                    <a:lnTo>
                      <a:pt x="359" y="316"/>
                    </a:lnTo>
                    <a:lnTo>
                      <a:pt x="321" y="302"/>
                    </a:lnTo>
                    <a:lnTo>
                      <a:pt x="321" y="302"/>
                    </a:lnTo>
                    <a:lnTo>
                      <a:pt x="299" y="292"/>
                    </a:lnTo>
                    <a:lnTo>
                      <a:pt x="282" y="280"/>
                    </a:lnTo>
                    <a:lnTo>
                      <a:pt x="282" y="280"/>
                    </a:lnTo>
                    <a:lnTo>
                      <a:pt x="275" y="274"/>
                    </a:lnTo>
                    <a:lnTo>
                      <a:pt x="272" y="270"/>
                    </a:lnTo>
                    <a:lnTo>
                      <a:pt x="272" y="266"/>
                    </a:lnTo>
                    <a:lnTo>
                      <a:pt x="272" y="266"/>
                    </a:lnTo>
                    <a:lnTo>
                      <a:pt x="272" y="261"/>
                    </a:lnTo>
                    <a:lnTo>
                      <a:pt x="274" y="256"/>
                    </a:lnTo>
                    <a:lnTo>
                      <a:pt x="280" y="249"/>
                    </a:lnTo>
                    <a:lnTo>
                      <a:pt x="280" y="249"/>
                    </a:lnTo>
                    <a:lnTo>
                      <a:pt x="288" y="239"/>
                    </a:lnTo>
                    <a:lnTo>
                      <a:pt x="288" y="239"/>
                    </a:lnTo>
                    <a:lnTo>
                      <a:pt x="293" y="233"/>
                    </a:lnTo>
                    <a:lnTo>
                      <a:pt x="293" y="233"/>
                    </a:lnTo>
                    <a:lnTo>
                      <a:pt x="317" y="202"/>
                    </a:lnTo>
                    <a:lnTo>
                      <a:pt x="317" y="202"/>
                    </a:lnTo>
                    <a:lnTo>
                      <a:pt x="325" y="191"/>
                    </a:lnTo>
                    <a:lnTo>
                      <a:pt x="333" y="180"/>
                    </a:lnTo>
                    <a:lnTo>
                      <a:pt x="335" y="174"/>
                    </a:lnTo>
                    <a:lnTo>
                      <a:pt x="336" y="168"/>
                    </a:lnTo>
                    <a:lnTo>
                      <a:pt x="336" y="162"/>
                    </a:lnTo>
                    <a:lnTo>
                      <a:pt x="336" y="155"/>
                    </a:lnTo>
                    <a:lnTo>
                      <a:pt x="336" y="155"/>
                    </a:lnTo>
                    <a:lnTo>
                      <a:pt x="333" y="145"/>
                    </a:lnTo>
                    <a:lnTo>
                      <a:pt x="333" y="135"/>
                    </a:lnTo>
                    <a:lnTo>
                      <a:pt x="333" y="115"/>
                    </a:lnTo>
                    <a:lnTo>
                      <a:pt x="333" y="113"/>
                    </a:lnTo>
                    <a:lnTo>
                      <a:pt x="333" y="113"/>
                    </a:lnTo>
                    <a:lnTo>
                      <a:pt x="333" y="96"/>
                    </a:lnTo>
                    <a:lnTo>
                      <a:pt x="331" y="82"/>
                    </a:lnTo>
                    <a:lnTo>
                      <a:pt x="331" y="82"/>
                    </a:lnTo>
                    <a:lnTo>
                      <a:pt x="327" y="68"/>
                    </a:lnTo>
                    <a:lnTo>
                      <a:pt x="321" y="57"/>
                    </a:lnTo>
                    <a:lnTo>
                      <a:pt x="317" y="53"/>
                    </a:lnTo>
                    <a:lnTo>
                      <a:pt x="313" y="50"/>
                    </a:lnTo>
                    <a:lnTo>
                      <a:pt x="302" y="45"/>
                    </a:lnTo>
                    <a:lnTo>
                      <a:pt x="302" y="45"/>
                    </a:lnTo>
                    <a:lnTo>
                      <a:pt x="296" y="42"/>
                    </a:lnTo>
                    <a:lnTo>
                      <a:pt x="293" y="37"/>
                    </a:lnTo>
                    <a:lnTo>
                      <a:pt x="293" y="37"/>
                    </a:lnTo>
                    <a:lnTo>
                      <a:pt x="288" y="31"/>
                    </a:lnTo>
                    <a:lnTo>
                      <a:pt x="283" y="25"/>
                    </a:lnTo>
                    <a:lnTo>
                      <a:pt x="277" y="20"/>
                    </a:lnTo>
                    <a:lnTo>
                      <a:pt x="271" y="17"/>
                    </a:lnTo>
                    <a:lnTo>
                      <a:pt x="263" y="14"/>
                    </a:lnTo>
                    <a:lnTo>
                      <a:pt x="255" y="12"/>
                    </a:lnTo>
                    <a:lnTo>
                      <a:pt x="246" y="12"/>
                    </a:lnTo>
                    <a:lnTo>
                      <a:pt x="237" y="12"/>
                    </a:lnTo>
                    <a:lnTo>
                      <a:pt x="237" y="12"/>
                    </a:lnTo>
                    <a:lnTo>
                      <a:pt x="213" y="16"/>
                    </a:lnTo>
                    <a:lnTo>
                      <a:pt x="191" y="20"/>
                    </a:lnTo>
                    <a:lnTo>
                      <a:pt x="170" y="30"/>
                    </a:lnTo>
                    <a:lnTo>
                      <a:pt x="148" y="40"/>
                    </a:lnTo>
                    <a:lnTo>
                      <a:pt x="148" y="40"/>
                    </a:lnTo>
                    <a:lnTo>
                      <a:pt x="137" y="50"/>
                    </a:lnTo>
                    <a:lnTo>
                      <a:pt x="134" y="54"/>
                    </a:lnTo>
                    <a:lnTo>
                      <a:pt x="131" y="59"/>
                    </a:lnTo>
                    <a:lnTo>
                      <a:pt x="131" y="59"/>
                    </a:lnTo>
                    <a:lnTo>
                      <a:pt x="125" y="79"/>
                    </a:lnTo>
                    <a:lnTo>
                      <a:pt x="118" y="106"/>
                    </a:lnTo>
                    <a:lnTo>
                      <a:pt x="118" y="106"/>
                    </a:lnTo>
                    <a:lnTo>
                      <a:pt x="117" y="112"/>
                    </a:lnTo>
                    <a:lnTo>
                      <a:pt x="117" y="120"/>
                    </a:lnTo>
                    <a:lnTo>
                      <a:pt x="117" y="120"/>
                    </a:lnTo>
                    <a:lnTo>
                      <a:pt x="117" y="132"/>
                    </a:lnTo>
                    <a:lnTo>
                      <a:pt x="117" y="137"/>
                    </a:lnTo>
                    <a:lnTo>
                      <a:pt x="115" y="143"/>
                    </a:lnTo>
                    <a:lnTo>
                      <a:pt x="115" y="143"/>
                    </a:lnTo>
                    <a:lnTo>
                      <a:pt x="112" y="151"/>
                    </a:lnTo>
                    <a:lnTo>
                      <a:pt x="111" y="159"/>
                    </a:lnTo>
                    <a:lnTo>
                      <a:pt x="111" y="165"/>
                    </a:lnTo>
                    <a:lnTo>
                      <a:pt x="112" y="173"/>
                    </a:lnTo>
                    <a:lnTo>
                      <a:pt x="115" y="179"/>
                    </a:lnTo>
                    <a:lnTo>
                      <a:pt x="118" y="185"/>
                    </a:lnTo>
                    <a:lnTo>
                      <a:pt x="128" y="200"/>
                    </a:lnTo>
                    <a:lnTo>
                      <a:pt x="128" y="200"/>
                    </a:lnTo>
                    <a:lnTo>
                      <a:pt x="143" y="221"/>
                    </a:lnTo>
                    <a:lnTo>
                      <a:pt x="160" y="238"/>
                    </a:lnTo>
                    <a:lnTo>
                      <a:pt x="160" y="238"/>
                    </a:lnTo>
                    <a:lnTo>
                      <a:pt x="165" y="246"/>
                    </a:lnTo>
                    <a:lnTo>
                      <a:pt x="168" y="253"/>
                    </a:lnTo>
                    <a:lnTo>
                      <a:pt x="168" y="263"/>
                    </a:lnTo>
                    <a:lnTo>
                      <a:pt x="165" y="270"/>
                    </a:lnTo>
                    <a:lnTo>
                      <a:pt x="165" y="270"/>
                    </a:lnTo>
                    <a:lnTo>
                      <a:pt x="157" y="281"/>
                    </a:lnTo>
                    <a:lnTo>
                      <a:pt x="151" y="288"/>
                    </a:lnTo>
                    <a:lnTo>
                      <a:pt x="145" y="292"/>
                    </a:lnTo>
                    <a:lnTo>
                      <a:pt x="145" y="292"/>
                    </a:lnTo>
                    <a:lnTo>
                      <a:pt x="128" y="302"/>
                    </a:lnTo>
                    <a:lnTo>
                      <a:pt x="111" y="308"/>
                    </a:lnTo>
                    <a:lnTo>
                      <a:pt x="109" y="308"/>
                    </a:lnTo>
                    <a:lnTo>
                      <a:pt x="109" y="308"/>
                    </a:lnTo>
                    <a:lnTo>
                      <a:pt x="87" y="316"/>
                    </a:lnTo>
                    <a:lnTo>
                      <a:pt x="87" y="316"/>
                    </a:lnTo>
                    <a:lnTo>
                      <a:pt x="70" y="322"/>
                    </a:lnTo>
                    <a:lnTo>
                      <a:pt x="55" y="328"/>
                    </a:lnTo>
                    <a:lnTo>
                      <a:pt x="55" y="328"/>
                    </a:lnTo>
                    <a:lnTo>
                      <a:pt x="47" y="331"/>
                    </a:lnTo>
                    <a:lnTo>
                      <a:pt x="41" y="336"/>
                    </a:lnTo>
                    <a:lnTo>
                      <a:pt x="34" y="342"/>
                    </a:lnTo>
                    <a:lnTo>
                      <a:pt x="30" y="347"/>
                    </a:lnTo>
                    <a:lnTo>
                      <a:pt x="25" y="353"/>
                    </a:lnTo>
                    <a:lnTo>
                      <a:pt x="22" y="361"/>
                    </a:lnTo>
                    <a:lnTo>
                      <a:pt x="19" y="368"/>
                    </a:lnTo>
                    <a:lnTo>
                      <a:pt x="17" y="376"/>
                    </a:lnTo>
                    <a:lnTo>
                      <a:pt x="17" y="376"/>
                    </a:lnTo>
                    <a:lnTo>
                      <a:pt x="14" y="418"/>
                    </a:lnTo>
                    <a:lnTo>
                      <a:pt x="14" y="418"/>
                    </a:lnTo>
                    <a:lnTo>
                      <a:pt x="14" y="431"/>
                    </a:lnTo>
                    <a:lnTo>
                      <a:pt x="14" y="431"/>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8" name="Group 17"/>
            <p:cNvGrpSpPr/>
            <p:nvPr/>
          </p:nvGrpSpPr>
          <p:grpSpPr>
            <a:xfrm>
              <a:off x="-1824922" y="3267079"/>
              <a:ext cx="506105" cy="595116"/>
              <a:chOff x="7789863" y="4140200"/>
              <a:chExt cx="315913" cy="371475"/>
            </a:xfrm>
            <a:solidFill>
              <a:schemeClr val="accent1"/>
            </a:solidFill>
          </p:grpSpPr>
          <p:sp>
            <p:nvSpPr>
              <p:cNvPr id="19" name="Freeform 234"/>
              <p:cNvSpPr>
                <a:spLocks noEditPoints="1"/>
              </p:cNvSpPr>
              <p:nvPr/>
            </p:nvSpPr>
            <p:spPr bwMode="auto">
              <a:xfrm>
                <a:off x="7867651" y="4175125"/>
                <a:ext cx="200025" cy="171450"/>
              </a:xfrm>
              <a:custGeom>
                <a:avLst/>
                <a:gdLst>
                  <a:gd name="T0" fmla="*/ 249 w 254"/>
                  <a:gd name="T1" fmla="*/ 93 h 216"/>
                  <a:gd name="T2" fmla="*/ 232 w 254"/>
                  <a:gd name="T3" fmla="*/ 64 h 216"/>
                  <a:gd name="T4" fmla="*/ 212 w 254"/>
                  <a:gd name="T5" fmla="*/ 45 h 216"/>
                  <a:gd name="T6" fmla="*/ 208 w 254"/>
                  <a:gd name="T7" fmla="*/ 36 h 216"/>
                  <a:gd name="T8" fmla="*/ 188 w 254"/>
                  <a:gd name="T9" fmla="*/ 26 h 216"/>
                  <a:gd name="T10" fmla="*/ 176 w 254"/>
                  <a:gd name="T11" fmla="*/ 16 h 216"/>
                  <a:gd name="T12" fmla="*/ 155 w 254"/>
                  <a:gd name="T13" fmla="*/ 12 h 216"/>
                  <a:gd name="T14" fmla="*/ 126 w 254"/>
                  <a:gd name="T15" fmla="*/ 8 h 216"/>
                  <a:gd name="T16" fmla="*/ 109 w 254"/>
                  <a:gd name="T17" fmla="*/ 0 h 216"/>
                  <a:gd name="T18" fmla="*/ 80 w 254"/>
                  <a:gd name="T19" fmla="*/ 10 h 216"/>
                  <a:gd name="T20" fmla="*/ 54 w 254"/>
                  <a:gd name="T21" fmla="*/ 21 h 216"/>
                  <a:gd name="T22" fmla="*/ 24 w 254"/>
                  <a:gd name="T23" fmla="*/ 40 h 216"/>
                  <a:gd name="T24" fmla="*/ 10 w 254"/>
                  <a:gd name="T25" fmla="*/ 72 h 216"/>
                  <a:gd name="T26" fmla="*/ 3 w 254"/>
                  <a:gd name="T27" fmla="*/ 93 h 216"/>
                  <a:gd name="T28" fmla="*/ 0 w 254"/>
                  <a:gd name="T29" fmla="*/ 119 h 216"/>
                  <a:gd name="T30" fmla="*/ 19 w 254"/>
                  <a:gd name="T31" fmla="*/ 147 h 216"/>
                  <a:gd name="T32" fmla="*/ 35 w 254"/>
                  <a:gd name="T33" fmla="*/ 162 h 216"/>
                  <a:gd name="T34" fmla="*/ 54 w 254"/>
                  <a:gd name="T35" fmla="*/ 165 h 216"/>
                  <a:gd name="T36" fmla="*/ 75 w 254"/>
                  <a:gd name="T37" fmla="*/ 178 h 216"/>
                  <a:gd name="T38" fmla="*/ 91 w 254"/>
                  <a:gd name="T39" fmla="*/ 170 h 216"/>
                  <a:gd name="T40" fmla="*/ 102 w 254"/>
                  <a:gd name="T41" fmla="*/ 178 h 216"/>
                  <a:gd name="T42" fmla="*/ 136 w 254"/>
                  <a:gd name="T43" fmla="*/ 171 h 216"/>
                  <a:gd name="T44" fmla="*/ 141 w 254"/>
                  <a:gd name="T45" fmla="*/ 189 h 216"/>
                  <a:gd name="T46" fmla="*/ 157 w 254"/>
                  <a:gd name="T47" fmla="*/ 197 h 216"/>
                  <a:gd name="T48" fmla="*/ 176 w 254"/>
                  <a:gd name="T49" fmla="*/ 213 h 216"/>
                  <a:gd name="T50" fmla="*/ 192 w 254"/>
                  <a:gd name="T51" fmla="*/ 214 h 216"/>
                  <a:gd name="T52" fmla="*/ 211 w 254"/>
                  <a:gd name="T53" fmla="*/ 194 h 216"/>
                  <a:gd name="T54" fmla="*/ 238 w 254"/>
                  <a:gd name="T55" fmla="*/ 184 h 216"/>
                  <a:gd name="T56" fmla="*/ 241 w 254"/>
                  <a:gd name="T57" fmla="*/ 168 h 216"/>
                  <a:gd name="T58" fmla="*/ 251 w 254"/>
                  <a:gd name="T59" fmla="*/ 141 h 216"/>
                  <a:gd name="T60" fmla="*/ 254 w 254"/>
                  <a:gd name="T61" fmla="*/ 125 h 216"/>
                  <a:gd name="T62" fmla="*/ 230 w 254"/>
                  <a:gd name="T63" fmla="*/ 143 h 216"/>
                  <a:gd name="T64" fmla="*/ 222 w 254"/>
                  <a:gd name="T65" fmla="*/ 168 h 216"/>
                  <a:gd name="T66" fmla="*/ 193 w 254"/>
                  <a:gd name="T67" fmla="*/ 184 h 216"/>
                  <a:gd name="T68" fmla="*/ 181 w 254"/>
                  <a:gd name="T69" fmla="*/ 192 h 216"/>
                  <a:gd name="T70" fmla="*/ 169 w 254"/>
                  <a:gd name="T71" fmla="*/ 179 h 216"/>
                  <a:gd name="T72" fmla="*/ 155 w 254"/>
                  <a:gd name="T73" fmla="*/ 159 h 216"/>
                  <a:gd name="T74" fmla="*/ 144 w 254"/>
                  <a:gd name="T75" fmla="*/ 152 h 216"/>
                  <a:gd name="T76" fmla="*/ 110 w 254"/>
                  <a:gd name="T77" fmla="*/ 160 h 216"/>
                  <a:gd name="T78" fmla="*/ 101 w 254"/>
                  <a:gd name="T79" fmla="*/ 154 h 216"/>
                  <a:gd name="T80" fmla="*/ 80 w 254"/>
                  <a:gd name="T81" fmla="*/ 154 h 216"/>
                  <a:gd name="T82" fmla="*/ 73 w 254"/>
                  <a:gd name="T83" fmla="*/ 155 h 216"/>
                  <a:gd name="T84" fmla="*/ 45 w 254"/>
                  <a:gd name="T85" fmla="*/ 141 h 216"/>
                  <a:gd name="T86" fmla="*/ 35 w 254"/>
                  <a:gd name="T87" fmla="*/ 138 h 216"/>
                  <a:gd name="T88" fmla="*/ 19 w 254"/>
                  <a:gd name="T89" fmla="*/ 114 h 216"/>
                  <a:gd name="T90" fmla="*/ 22 w 254"/>
                  <a:gd name="T91" fmla="*/ 91 h 216"/>
                  <a:gd name="T92" fmla="*/ 22 w 254"/>
                  <a:gd name="T93" fmla="*/ 85 h 216"/>
                  <a:gd name="T94" fmla="*/ 38 w 254"/>
                  <a:gd name="T95" fmla="*/ 53 h 216"/>
                  <a:gd name="T96" fmla="*/ 72 w 254"/>
                  <a:gd name="T97" fmla="*/ 31 h 216"/>
                  <a:gd name="T98" fmla="*/ 105 w 254"/>
                  <a:gd name="T99" fmla="*/ 20 h 216"/>
                  <a:gd name="T100" fmla="*/ 128 w 254"/>
                  <a:gd name="T101" fmla="*/ 28 h 216"/>
                  <a:gd name="T102" fmla="*/ 144 w 254"/>
                  <a:gd name="T103" fmla="*/ 31 h 216"/>
                  <a:gd name="T104" fmla="*/ 163 w 254"/>
                  <a:gd name="T105" fmla="*/ 32 h 216"/>
                  <a:gd name="T106" fmla="*/ 173 w 254"/>
                  <a:gd name="T107" fmla="*/ 37 h 216"/>
                  <a:gd name="T108" fmla="*/ 190 w 254"/>
                  <a:gd name="T109" fmla="*/ 45 h 216"/>
                  <a:gd name="T110" fmla="*/ 195 w 254"/>
                  <a:gd name="T111" fmla="*/ 52 h 216"/>
                  <a:gd name="T112" fmla="*/ 212 w 254"/>
                  <a:gd name="T113" fmla="*/ 64 h 216"/>
                  <a:gd name="T114" fmla="*/ 224 w 254"/>
                  <a:gd name="T115" fmla="*/ 83 h 216"/>
                  <a:gd name="T116" fmla="*/ 228 w 254"/>
                  <a:gd name="T117" fmla="*/ 104 h 216"/>
                  <a:gd name="T118" fmla="*/ 235 w 254"/>
                  <a:gd name="T119" fmla="*/ 119 h 216"/>
                  <a:gd name="T120" fmla="*/ 230 w 254"/>
                  <a:gd name="T121"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 h="216">
                    <a:moveTo>
                      <a:pt x="248" y="103"/>
                    </a:moveTo>
                    <a:lnTo>
                      <a:pt x="248" y="103"/>
                    </a:lnTo>
                    <a:lnTo>
                      <a:pt x="248" y="101"/>
                    </a:lnTo>
                    <a:lnTo>
                      <a:pt x="248" y="101"/>
                    </a:lnTo>
                    <a:lnTo>
                      <a:pt x="249" y="93"/>
                    </a:lnTo>
                    <a:lnTo>
                      <a:pt x="249" y="93"/>
                    </a:lnTo>
                    <a:lnTo>
                      <a:pt x="248" y="87"/>
                    </a:lnTo>
                    <a:lnTo>
                      <a:pt x="244" y="80"/>
                    </a:lnTo>
                    <a:lnTo>
                      <a:pt x="241" y="74"/>
                    </a:lnTo>
                    <a:lnTo>
                      <a:pt x="236" y="69"/>
                    </a:lnTo>
                    <a:lnTo>
                      <a:pt x="236" y="69"/>
                    </a:lnTo>
                    <a:lnTo>
                      <a:pt x="232" y="64"/>
                    </a:lnTo>
                    <a:lnTo>
                      <a:pt x="232" y="64"/>
                    </a:lnTo>
                    <a:lnTo>
                      <a:pt x="230" y="58"/>
                    </a:lnTo>
                    <a:lnTo>
                      <a:pt x="227" y="52"/>
                    </a:lnTo>
                    <a:lnTo>
                      <a:pt x="220" y="47"/>
                    </a:lnTo>
                    <a:lnTo>
                      <a:pt x="212" y="45"/>
                    </a:lnTo>
                    <a:lnTo>
                      <a:pt x="212" y="45"/>
                    </a:lnTo>
                    <a:lnTo>
                      <a:pt x="212" y="45"/>
                    </a:lnTo>
                    <a:lnTo>
                      <a:pt x="212" y="45"/>
                    </a:lnTo>
                    <a:lnTo>
                      <a:pt x="211" y="42"/>
                    </a:lnTo>
                    <a:lnTo>
                      <a:pt x="208" y="37"/>
                    </a:lnTo>
                    <a:lnTo>
                      <a:pt x="208" y="37"/>
                    </a:lnTo>
                    <a:lnTo>
                      <a:pt x="208" y="36"/>
                    </a:lnTo>
                    <a:lnTo>
                      <a:pt x="208" y="36"/>
                    </a:lnTo>
                    <a:lnTo>
                      <a:pt x="201" y="29"/>
                    </a:lnTo>
                    <a:lnTo>
                      <a:pt x="196" y="28"/>
                    </a:lnTo>
                    <a:lnTo>
                      <a:pt x="192" y="26"/>
                    </a:lnTo>
                    <a:lnTo>
                      <a:pt x="192" y="26"/>
                    </a:lnTo>
                    <a:lnTo>
                      <a:pt x="188" y="26"/>
                    </a:lnTo>
                    <a:lnTo>
                      <a:pt x="188" y="26"/>
                    </a:lnTo>
                    <a:lnTo>
                      <a:pt x="184" y="21"/>
                    </a:lnTo>
                    <a:lnTo>
                      <a:pt x="182" y="20"/>
                    </a:lnTo>
                    <a:lnTo>
                      <a:pt x="177" y="18"/>
                    </a:lnTo>
                    <a:lnTo>
                      <a:pt x="177" y="18"/>
                    </a:lnTo>
                    <a:lnTo>
                      <a:pt x="176" y="16"/>
                    </a:lnTo>
                    <a:lnTo>
                      <a:pt x="176" y="16"/>
                    </a:lnTo>
                    <a:lnTo>
                      <a:pt x="168" y="15"/>
                    </a:lnTo>
                    <a:lnTo>
                      <a:pt x="161" y="13"/>
                    </a:lnTo>
                    <a:lnTo>
                      <a:pt x="157" y="15"/>
                    </a:lnTo>
                    <a:lnTo>
                      <a:pt x="157" y="15"/>
                    </a:lnTo>
                    <a:lnTo>
                      <a:pt x="155" y="12"/>
                    </a:lnTo>
                    <a:lnTo>
                      <a:pt x="153" y="8"/>
                    </a:lnTo>
                    <a:lnTo>
                      <a:pt x="153" y="8"/>
                    </a:lnTo>
                    <a:lnTo>
                      <a:pt x="147" y="5"/>
                    </a:lnTo>
                    <a:lnTo>
                      <a:pt x="141" y="4"/>
                    </a:lnTo>
                    <a:lnTo>
                      <a:pt x="133" y="5"/>
                    </a:lnTo>
                    <a:lnTo>
                      <a:pt x="126" y="8"/>
                    </a:lnTo>
                    <a:lnTo>
                      <a:pt x="126" y="8"/>
                    </a:lnTo>
                    <a:lnTo>
                      <a:pt x="123" y="5"/>
                    </a:lnTo>
                    <a:lnTo>
                      <a:pt x="123" y="5"/>
                    </a:lnTo>
                    <a:lnTo>
                      <a:pt x="117" y="2"/>
                    </a:lnTo>
                    <a:lnTo>
                      <a:pt x="109" y="0"/>
                    </a:lnTo>
                    <a:lnTo>
                      <a:pt x="109" y="0"/>
                    </a:lnTo>
                    <a:lnTo>
                      <a:pt x="102" y="2"/>
                    </a:lnTo>
                    <a:lnTo>
                      <a:pt x="97" y="4"/>
                    </a:lnTo>
                    <a:lnTo>
                      <a:pt x="93" y="7"/>
                    </a:lnTo>
                    <a:lnTo>
                      <a:pt x="93" y="7"/>
                    </a:lnTo>
                    <a:lnTo>
                      <a:pt x="88" y="8"/>
                    </a:lnTo>
                    <a:lnTo>
                      <a:pt x="80" y="10"/>
                    </a:lnTo>
                    <a:lnTo>
                      <a:pt x="80" y="10"/>
                    </a:lnTo>
                    <a:lnTo>
                      <a:pt x="69" y="12"/>
                    </a:lnTo>
                    <a:lnTo>
                      <a:pt x="62" y="13"/>
                    </a:lnTo>
                    <a:lnTo>
                      <a:pt x="58" y="18"/>
                    </a:lnTo>
                    <a:lnTo>
                      <a:pt x="58" y="18"/>
                    </a:lnTo>
                    <a:lnTo>
                      <a:pt x="54" y="21"/>
                    </a:lnTo>
                    <a:lnTo>
                      <a:pt x="54" y="21"/>
                    </a:lnTo>
                    <a:lnTo>
                      <a:pt x="46" y="28"/>
                    </a:lnTo>
                    <a:lnTo>
                      <a:pt x="35" y="32"/>
                    </a:lnTo>
                    <a:lnTo>
                      <a:pt x="35" y="32"/>
                    </a:lnTo>
                    <a:lnTo>
                      <a:pt x="29" y="36"/>
                    </a:lnTo>
                    <a:lnTo>
                      <a:pt x="24" y="40"/>
                    </a:lnTo>
                    <a:lnTo>
                      <a:pt x="19" y="48"/>
                    </a:lnTo>
                    <a:lnTo>
                      <a:pt x="19" y="60"/>
                    </a:lnTo>
                    <a:lnTo>
                      <a:pt x="19" y="60"/>
                    </a:lnTo>
                    <a:lnTo>
                      <a:pt x="18" y="63"/>
                    </a:lnTo>
                    <a:lnTo>
                      <a:pt x="10" y="72"/>
                    </a:lnTo>
                    <a:lnTo>
                      <a:pt x="10" y="72"/>
                    </a:lnTo>
                    <a:lnTo>
                      <a:pt x="5" y="79"/>
                    </a:lnTo>
                    <a:lnTo>
                      <a:pt x="3" y="82"/>
                    </a:lnTo>
                    <a:lnTo>
                      <a:pt x="3" y="90"/>
                    </a:lnTo>
                    <a:lnTo>
                      <a:pt x="3" y="90"/>
                    </a:lnTo>
                    <a:lnTo>
                      <a:pt x="3" y="93"/>
                    </a:lnTo>
                    <a:lnTo>
                      <a:pt x="3" y="93"/>
                    </a:lnTo>
                    <a:lnTo>
                      <a:pt x="2" y="101"/>
                    </a:lnTo>
                    <a:lnTo>
                      <a:pt x="2" y="101"/>
                    </a:lnTo>
                    <a:lnTo>
                      <a:pt x="2" y="109"/>
                    </a:lnTo>
                    <a:lnTo>
                      <a:pt x="2" y="109"/>
                    </a:lnTo>
                    <a:lnTo>
                      <a:pt x="0" y="114"/>
                    </a:lnTo>
                    <a:lnTo>
                      <a:pt x="0" y="119"/>
                    </a:lnTo>
                    <a:lnTo>
                      <a:pt x="3" y="128"/>
                    </a:lnTo>
                    <a:lnTo>
                      <a:pt x="8" y="139"/>
                    </a:lnTo>
                    <a:lnTo>
                      <a:pt x="10" y="143"/>
                    </a:lnTo>
                    <a:lnTo>
                      <a:pt x="13" y="144"/>
                    </a:lnTo>
                    <a:lnTo>
                      <a:pt x="13" y="144"/>
                    </a:lnTo>
                    <a:lnTo>
                      <a:pt x="19" y="147"/>
                    </a:lnTo>
                    <a:lnTo>
                      <a:pt x="19" y="147"/>
                    </a:lnTo>
                    <a:lnTo>
                      <a:pt x="21" y="154"/>
                    </a:lnTo>
                    <a:lnTo>
                      <a:pt x="24" y="159"/>
                    </a:lnTo>
                    <a:lnTo>
                      <a:pt x="29" y="162"/>
                    </a:lnTo>
                    <a:lnTo>
                      <a:pt x="35" y="162"/>
                    </a:lnTo>
                    <a:lnTo>
                      <a:pt x="35" y="162"/>
                    </a:lnTo>
                    <a:lnTo>
                      <a:pt x="43" y="162"/>
                    </a:lnTo>
                    <a:lnTo>
                      <a:pt x="43" y="162"/>
                    </a:lnTo>
                    <a:lnTo>
                      <a:pt x="45" y="160"/>
                    </a:lnTo>
                    <a:lnTo>
                      <a:pt x="45" y="160"/>
                    </a:lnTo>
                    <a:lnTo>
                      <a:pt x="51" y="162"/>
                    </a:lnTo>
                    <a:lnTo>
                      <a:pt x="54" y="165"/>
                    </a:lnTo>
                    <a:lnTo>
                      <a:pt x="61" y="170"/>
                    </a:lnTo>
                    <a:lnTo>
                      <a:pt x="61" y="170"/>
                    </a:lnTo>
                    <a:lnTo>
                      <a:pt x="67" y="175"/>
                    </a:lnTo>
                    <a:lnTo>
                      <a:pt x="70" y="176"/>
                    </a:lnTo>
                    <a:lnTo>
                      <a:pt x="75" y="178"/>
                    </a:lnTo>
                    <a:lnTo>
                      <a:pt x="75" y="178"/>
                    </a:lnTo>
                    <a:lnTo>
                      <a:pt x="81" y="176"/>
                    </a:lnTo>
                    <a:lnTo>
                      <a:pt x="86" y="173"/>
                    </a:lnTo>
                    <a:lnTo>
                      <a:pt x="86" y="173"/>
                    </a:lnTo>
                    <a:lnTo>
                      <a:pt x="89" y="170"/>
                    </a:lnTo>
                    <a:lnTo>
                      <a:pt x="89" y="170"/>
                    </a:lnTo>
                    <a:lnTo>
                      <a:pt x="91" y="170"/>
                    </a:lnTo>
                    <a:lnTo>
                      <a:pt x="91" y="170"/>
                    </a:lnTo>
                    <a:lnTo>
                      <a:pt x="93" y="171"/>
                    </a:lnTo>
                    <a:lnTo>
                      <a:pt x="94" y="173"/>
                    </a:lnTo>
                    <a:lnTo>
                      <a:pt x="94" y="173"/>
                    </a:lnTo>
                    <a:lnTo>
                      <a:pt x="97" y="176"/>
                    </a:lnTo>
                    <a:lnTo>
                      <a:pt x="102" y="178"/>
                    </a:lnTo>
                    <a:lnTo>
                      <a:pt x="110" y="179"/>
                    </a:lnTo>
                    <a:lnTo>
                      <a:pt x="118" y="178"/>
                    </a:lnTo>
                    <a:lnTo>
                      <a:pt x="125" y="173"/>
                    </a:lnTo>
                    <a:lnTo>
                      <a:pt x="125" y="173"/>
                    </a:lnTo>
                    <a:lnTo>
                      <a:pt x="128" y="173"/>
                    </a:lnTo>
                    <a:lnTo>
                      <a:pt x="136" y="171"/>
                    </a:lnTo>
                    <a:lnTo>
                      <a:pt x="136" y="173"/>
                    </a:lnTo>
                    <a:lnTo>
                      <a:pt x="136" y="173"/>
                    </a:lnTo>
                    <a:lnTo>
                      <a:pt x="134" y="179"/>
                    </a:lnTo>
                    <a:lnTo>
                      <a:pt x="137" y="186"/>
                    </a:lnTo>
                    <a:lnTo>
                      <a:pt x="137" y="186"/>
                    </a:lnTo>
                    <a:lnTo>
                      <a:pt x="141" y="189"/>
                    </a:lnTo>
                    <a:lnTo>
                      <a:pt x="144" y="190"/>
                    </a:lnTo>
                    <a:lnTo>
                      <a:pt x="147" y="190"/>
                    </a:lnTo>
                    <a:lnTo>
                      <a:pt x="147" y="190"/>
                    </a:lnTo>
                    <a:lnTo>
                      <a:pt x="153" y="189"/>
                    </a:lnTo>
                    <a:lnTo>
                      <a:pt x="153" y="189"/>
                    </a:lnTo>
                    <a:lnTo>
                      <a:pt x="157" y="197"/>
                    </a:lnTo>
                    <a:lnTo>
                      <a:pt x="157" y="197"/>
                    </a:lnTo>
                    <a:lnTo>
                      <a:pt x="160" y="200"/>
                    </a:lnTo>
                    <a:lnTo>
                      <a:pt x="165" y="205"/>
                    </a:lnTo>
                    <a:lnTo>
                      <a:pt x="171" y="208"/>
                    </a:lnTo>
                    <a:lnTo>
                      <a:pt x="171" y="208"/>
                    </a:lnTo>
                    <a:lnTo>
                      <a:pt x="176" y="213"/>
                    </a:lnTo>
                    <a:lnTo>
                      <a:pt x="176" y="213"/>
                    </a:lnTo>
                    <a:lnTo>
                      <a:pt x="182" y="216"/>
                    </a:lnTo>
                    <a:lnTo>
                      <a:pt x="185" y="216"/>
                    </a:lnTo>
                    <a:lnTo>
                      <a:pt x="185" y="216"/>
                    </a:lnTo>
                    <a:lnTo>
                      <a:pt x="185" y="216"/>
                    </a:lnTo>
                    <a:lnTo>
                      <a:pt x="192" y="214"/>
                    </a:lnTo>
                    <a:lnTo>
                      <a:pt x="196" y="211"/>
                    </a:lnTo>
                    <a:lnTo>
                      <a:pt x="203" y="203"/>
                    </a:lnTo>
                    <a:lnTo>
                      <a:pt x="203" y="203"/>
                    </a:lnTo>
                    <a:lnTo>
                      <a:pt x="208" y="197"/>
                    </a:lnTo>
                    <a:lnTo>
                      <a:pt x="208" y="197"/>
                    </a:lnTo>
                    <a:lnTo>
                      <a:pt x="211" y="194"/>
                    </a:lnTo>
                    <a:lnTo>
                      <a:pt x="216" y="192"/>
                    </a:lnTo>
                    <a:lnTo>
                      <a:pt x="225" y="190"/>
                    </a:lnTo>
                    <a:lnTo>
                      <a:pt x="225" y="190"/>
                    </a:lnTo>
                    <a:lnTo>
                      <a:pt x="233" y="189"/>
                    </a:lnTo>
                    <a:lnTo>
                      <a:pt x="238" y="184"/>
                    </a:lnTo>
                    <a:lnTo>
                      <a:pt x="238" y="184"/>
                    </a:lnTo>
                    <a:lnTo>
                      <a:pt x="241" y="181"/>
                    </a:lnTo>
                    <a:lnTo>
                      <a:pt x="241" y="176"/>
                    </a:lnTo>
                    <a:lnTo>
                      <a:pt x="241" y="170"/>
                    </a:lnTo>
                    <a:lnTo>
                      <a:pt x="241" y="170"/>
                    </a:lnTo>
                    <a:lnTo>
                      <a:pt x="241" y="168"/>
                    </a:lnTo>
                    <a:lnTo>
                      <a:pt x="241" y="168"/>
                    </a:lnTo>
                    <a:lnTo>
                      <a:pt x="241" y="162"/>
                    </a:lnTo>
                    <a:lnTo>
                      <a:pt x="243" y="159"/>
                    </a:lnTo>
                    <a:lnTo>
                      <a:pt x="243" y="159"/>
                    </a:lnTo>
                    <a:lnTo>
                      <a:pt x="246" y="154"/>
                    </a:lnTo>
                    <a:lnTo>
                      <a:pt x="249" y="149"/>
                    </a:lnTo>
                    <a:lnTo>
                      <a:pt x="251" y="141"/>
                    </a:lnTo>
                    <a:lnTo>
                      <a:pt x="249" y="138"/>
                    </a:lnTo>
                    <a:lnTo>
                      <a:pt x="248" y="135"/>
                    </a:lnTo>
                    <a:lnTo>
                      <a:pt x="248" y="135"/>
                    </a:lnTo>
                    <a:lnTo>
                      <a:pt x="249" y="131"/>
                    </a:lnTo>
                    <a:lnTo>
                      <a:pt x="249" y="131"/>
                    </a:lnTo>
                    <a:lnTo>
                      <a:pt x="254" y="125"/>
                    </a:lnTo>
                    <a:lnTo>
                      <a:pt x="254" y="117"/>
                    </a:lnTo>
                    <a:lnTo>
                      <a:pt x="252" y="109"/>
                    </a:lnTo>
                    <a:lnTo>
                      <a:pt x="248" y="103"/>
                    </a:lnTo>
                    <a:lnTo>
                      <a:pt x="248" y="103"/>
                    </a:lnTo>
                    <a:close/>
                    <a:moveTo>
                      <a:pt x="230" y="143"/>
                    </a:moveTo>
                    <a:lnTo>
                      <a:pt x="230" y="143"/>
                    </a:lnTo>
                    <a:lnTo>
                      <a:pt x="228" y="146"/>
                    </a:lnTo>
                    <a:lnTo>
                      <a:pt x="228" y="146"/>
                    </a:lnTo>
                    <a:lnTo>
                      <a:pt x="224" y="152"/>
                    </a:lnTo>
                    <a:lnTo>
                      <a:pt x="222" y="157"/>
                    </a:lnTo>
                    <a:lnTo>
                      <a:pt x="222" y="168"/>
                    </a:lnTo>
                    <a:lnTo>
                      <a:pt x="222" y="168"/>
                    </a:lnTo>
                    <a:lnTo>
                      <a:pt x="222" y="171"/>
                    </a:lnTo>
                    <a:lnTo>
                      <a:pt x="222" y="171"/>
                    </a:lnTo>
                    <a:lnTo>
                      <a:pt x="214" y="173"/>
                    </a:lnTo>
                    <a:lnTo>
                      <a:pt x="206" y="175"/>
                    </a:lnTo>
                    <a:lnTo>
                      <a:pt x="200" y="179"/>
                    </a:lnTo>
                    <a:lnTo>
                      <a:pt x="193" y="184"/>
                    </a:lnTo>
                    <a:lnTo>
                      <a:pt x="193" y="184"/>
                    </a:lnTo>
                    <a:lnTo>
                      <a:pt x="187" y="192"/>
                    </a:lnTo>
                    <a:lnTo>
                      <a:pt x="187" y="192"/>
                    </a:lnTo>
                    <a:lnTo>
                      <a:pt x="185" y="195"/>
                    </a:lnTo>
                    <a:lnTo>
                      <a:pt x="185" y="195"/>
                    </a:lnTo>
                    <a:lnTo>
                      <a:pt x="181" y="192"/>
                    </a:lnTo>
                    <a:lnTo>
                      <a:pt x="181" y="192"/>
                    </a:lnTo>
                    <a:lnTo>
                      <a:pt x="176" y="189"/>
                    </a:lnTo>
                    <a:lnTo>
                      <a:pt x="173" y="186"/>
                    </a:lnTo>
                    <a:lnTo>
                      <a:pt x="173" y="186"/>
                    </a:lnTo>
                    <a:lnTo>
                      <a:pt x="169" y="179"/>
                    </a:lnTo>
                    <a:lnTo>
                      <a:pt x="169" y="179"/>
                    </a:lnTo>
                    <a:lnTo>
                      <a:pt x="165" y="173"/>
                    </a:lnTo>
                    <a:lnTo>
                      <a:pt x="161" y="171"/>
                    </a:lnTo>
                    <a:lnTo>
                      <a:pt x="157" y="170"/>
                    </a:lnTo>
                    <a:lnTo>
                      <a:pt x="157" y="170"/>
                    </a:lnTo>
                    <a:lnTo>
                      <a:pt x="158" y="163"/>
                    </a:lnTo>
                    <a:lnTo>
                      <a:pt x="155" y="159"/>
                    </a:lnTo>
                    <a:lnTo>
                      <a:pt x="155" y="159"/>
                    </a:lnTo>
                    <a:lnTo>
                      <a:pt x="152" y="155"/>
                    </a:lnTo>
                    <a:lnTo>
                      <a:pt x="149" y="154"/>
                    </a:lnTo>
                    <a:lnTo>
                      <a:pt x="144" y="152"/>
                    </a:lnTo>
                    <a:lnTo>
                      <a:pt x="144" y="152"/>
                    </a:lnTo>
                    <a:lnTo>
                      <a:pt x="144" y="152"/>
                    </a:lnTo>
                    <a:lnTo>
                      <a:pt x="141" y="152"/>
                    </a:lnTo>
                    <a:lnTo>
                      <a:pt x="137" y="152"/>
                    </a:lnTo>
                    <a:lnTo>
                      <a:pt x="137" y="152"/>
                    </a:lnTo>
                    <a:lnTo>
                      <a:pt x="123" y="154"/>
                    </a:lnTo>
                    <a:lnTo>
                      <a:pt x="117" y="155"/>
                    </a:lnTo>
                    <a:lnTo>
                      <a:pt x="110" y="160"/>
                    </a:lnTo>
                    <a:lnTo>
                      <a:pt x="110" y="160"/>
                    </a:lnTo>
                    <a:lnTo>
                      <a:pt x="109" y="160"/>
                    </a:lnTo>
                    <a:lnTo>
                      <a:pt x="109" y="160"/>
                    </a:lnTo>
                    <a:lnTo>
                      <a:pt x="107" y="159"/>
                    </a:lnTo>
                    <a:lnTo>
                      <a:pt x="107" y="159"/>
                    </a:lnTo>
                    <a:lnTo>
                      <a:pt x="101" y="154"/>
                    </a:lnTo>
                    <a:lnTo>
                      <a:pt x="96" y="151"/>
                    </a:lnTo>
                    <a:lnTo>
                      <a:pt x="91" y="151"/>
                    </a:lnTo>
                    <a:lnTo>
                      <a:pt x="91" y="151"/>
                    </a:lnTo>
                    <a:lnTo>
                      <a:pt x="86" y="151"/>
                    </a:lnTo>
                    <a:lnTo>
                      <a:pt x="80" y="154"/>
                    </a:lnTo>
                    <a:lnTo>
                      <a:pt x="80" y="154"/>
                    </a:lnTo>
                    <a:lnTo>
                      <a:pt x="75" y="157"/>
                    </a:lnTo>
                    <a:lnTo>
                      <a:pt x="75" y="157"/>
                    </a:lnTo>
                    <a:lnTo>
                      <a:pt x="75" y="157"/>
                    </a:lnTo>
                    <a:lnTo>
                      <a:pt x="75" y="157"/>
                    </a:lnTo>
                    <a:lnTo>
                      <a:pt x="73" y="155"/>
                    </a:lnTo>
                    <a:lnTo>
                      <a:pt x="73" y="155"/>
                    </a:lnTo>
                    <a:lnTo>
                      <a:pt x="67" y="151"/>
                    </a:lnTo>
                    <a:lnTo>
                      <a:pt x="59" y="146"/>
                    </a:lnTo>
                    <a:lnTo>
                      <a:pt x="51" y="143"/>
                    </a:lnTo>
                    <a:lnTo>
                      <a:pt x="45" y="141"/>
                    </a:lnTo>
                    <a:lnTo>
                      <a:pt x="45" y="141"/>
                    </a:lnTo>
                    <a:lnTo>
                      <a:pt x="45" y="141"/>
                    </a:lnTo>
                    <a:lnTo>
                      <a:pt x="45" y="141"/>
                    </a:lnTo>
                    <a:lnTo>
                      <a:pt x="40" y="143"/>
                    </a:lnTo>
                    <a:lnTo>
                      <a:pt x="40" y="143"/>
                    </a:lnTo>
                    <a:lnTo>
                      <a:pt x="38" y="143"/>
                    </a:lnTo>
                    <a:lnTo>
                      <a:pt x="38" y="143"/>
                    </a:lnTo>
                    <a:lnTo>
                      <a:pt x="35" y="138"/>
                    </a:lnTo>
                    <a:lnTo>
                      <a:pt x="32" y="133"/>
                    </a:lnTo>
                    <a:lnTo>
                      <a:pt x="22" y="128"/>
                    </a:lnTo>
                    <a:lnTo>
                      <a:pt x="22" y="128"/>
                    </a:lnTo>
                    <a:lnTo>
                      <a:pt x="21" y="120"/>
                    </a:lnTo>
                    <a:lnTo>
                      <a:pt x="19" y="114"/>
                    </a:lnTo>
                    <a:lnTo>
                      <a:pt x="19" y="114"/>
                    </a:lnTo>
                    <a:lnTo>
                      <a:pt x="21" y="107"/>
                    </a:lnTo>
                    <a:lnTo>
                      <a:pt x="21" y="103"/>
                    </a:lnTo>
                    <a:lnTo>
                      <a:pt x="21" y="103"/>
                    </a:lnTo>
                    <a:lnTo>
                      <a:pt x="22" y="96"/>
                    </a:lnTo>
                    <a:lnTo>
                      <a:pt x="22" y="96"/>
                    </a:lnTo>
                    <a:lnTo>
                      <a:pt x="22" y="91"/>
                    </a:lnTo>
                    <a:lnTo>
                      <a:pt x="22" y="88"/>
                    </a:lnTo>
                    <a:lnTo>
                      <a:pt x="22" y="88"/>
                    </a:lnTo>
                    <a:lnTo>
                      <a:pt x="22" y="87"/>
                    </a:lnTo>
                    <a:lnTo>
                      <a:pt x="22" y="87"/>
                    </a:lnTo>
                    <a:lnTo>
                      <a:pt x="22" y="85"/>
                    </a:lnTo>
                    <a:lnTo>
                      <a:pt x="22" y="85"/>
                    </a:lnTo>
                    <a:lnTo>
                      <a:pt x="30" y="77"/>
                    </a:lnTo>
                    <a:lnTo>
                      <a:pt x="34" y="71"/>
                    </a:lnTo>
                    <a:lnTo>
                      <a:pt x="37" y="64"/>
                    </a:lnTo>
                    <a:lnTo>
                      <a:pt x="37" y="58"/>
                    </a:lnTo>
                    <a:lnTo>
                      <a:pt x="37" y="58"/>
                    </a:lnTo>
                    <a:lnTo>
                      <a:pt x="38" y="53"/>
                    </a:lnTo>
                    <a:lnTo>
                      <a:pt x="42" y="52"/>
                    </a:lnTo>
                    <a:lnTo>
                      <a:pt x="42" y="52"/>
                    </a:lnTo>
                    <a:lnTo>
                      <a:pt x="54" y="45"/>
                    </a:lnTo>
                    <a:lnTo>
                      <a:pt x="64" y="39"/>
                    </a:lnTo>
                    <a:lnTo>
                      <a:pt x="69" y="34"/>
                    </a:lnTo>
                    <a:lnTo>
                      <a:pt x="72" y="31"/>
                    </a:lnTo>
                    <a:lnTo>
                      <a:pt x="72" y="31"/>
                    </a:lnTo>
                    <a:lnTo>
                      <a:pt x="80" y="29"/>
                    </a:lnTo>
                    <a:lnTo>
                      <a:pt x="80" y="29"/>
                    </a:lnTo>
                    <a:lnTo>
                      <a:pt x="89" y="28"/>
                    </a:lnTo>
                    <a:lnTo>
                      <a:pt x="99" y="24"/>
                    </a:lnTo>
                    <a:lnTo>
                      <a:pt x="105" y="20"/>
                    </a:lnTo>
                    <a:lnTo>
                      <a:pt x="105" y="20"/>
                    </a:lnTo>
                    <a:lnTo>
                      <a:pt x="110" y="20"/>
                    </a:lnTo>
                    <a:lnTo>
                      <a:pt x="110" y="20"/>
                    </a:lnTo>
                    <a:lnTo>
                      <a:pt x="118" y="24"/>
                    </a:lnTo>
                    <a:lnTo>
                      <a:pt x="123" y="26"/>
                    </a:lnTo>
                    <a:lnTo>
                      <a:pt x="128" y="28"/>
                    </a:lnTo>
                    <a:lnTo>
                      <a:pt x="128" y="28"/>
                    </a:lnTo>
                    <a:lnTo>
                      <a:pt x="134" y="26"/>
                    </a:lnTo>
                    <a:lnTo>
                      <a:pt x="139" y="23"/>
                    </a:lnTo>
                    <a:lnTo>
                      <a:pt x="139" y="23"/>
                    </a:lnTo>
                    <a:lnTo>
                      <a:pt x="141" y="26"/>
                    </a:lnTo>
                    <a:lnTo>
                      <a:pt x="144" y="31"/>
                    </a:lnTo>
                    <a:lnTo>
                      <a:pt x="147" y="34"/>
                    </a:lnTo>
                    <a:lnTo>
                      <a:pt x="153" y="36"/>
                    </a:lnTo>
                    <a:lnTo>
                      <a:pt x="153" y="36"/>
                    </a:lnTo>
                    <a:lnTo>
                      <a:pt x="161" y="34"/>
                    </a:lnTo>
                    <a:lnTo>
                      <a:pt x="161" y="34"/>
                    </a:lnTo>
                    <a:lnTo>
                      <a:pt x="163" y="32"/>
                    </a:lnTo>
                    <a:lnTo>
                      <a:pt x="163" y="32"/>
                    </a:lnTo>
                    <a:lnTo>
                      <a:pt x="168" y="34"/>
                    </a:lnTo>
                    <a:lnTo>
                      <a:pt x="168" y="34"/>
                    </a:lnTo>
                    <a:lnTo>
                      <a:pt x="171" y="36"/>
                    </a:lnTo>
                    <a:lnTo>
                      <a:pt x="171" y="36"/>
                    </a:lnTo>
                    <a:lnTo>
                      <a:pt x="173" y="37"/>
                    </a:lnTo>
                    <a:lnTo>
                      <a:pt x="173" y="37"/>
                    </a:lnTo>
                    <a:lnTo>
                      <a:pt x="177" y="44"/>
                    </a:lnTo>
                    <a:lnTo>
                      <a:pt x="182" y="45"/>
                    </a:lnTo>
                    <a:lnTo>
                      <a:pt x="187" y="47"/>
                    </a:lnTo>
                    <a:lnTo>
                      <a:pt x="187" y="47"/>
                    </a:lnTo>
                    <a:lnTo>
                      <a:pt x="190" y="45"/>
                    </a:lnTo>
                    <a:lnTo>
                      <a:pt x="190" y="45"/>
                    </a:lnTo>
                    <a:lnTo>
                      <a:pt x="192" y="47"/>
                    </a:lnTo>
                    <a:lnTo>
                      <a:pt x="192" y="47"/>
                    </a:lnTo>
                    <a:lnTo>
                      <a:pt x="195" y="50"/>
                    </a:lnTo>
                    <a:lnTo>
                      <a:pt x="195" y="50"/>
                    </a:lnTo>
                    <a:lnTo>
                      <a:pt x="195" y="52"/>
                    </a:lnTo>
                    <a:lnTo>
                      <a:pt x="195" y="52"/>
                    </a:lnTo>
                    <a:lnTo>
                      <a:pt x="196" y="56"/>
                    </a:lnTo>
                    <a:lnTo>
                      <a:pt x="200" y="60"/>
                    </a:lnTo>
                    <a:lnTo>
                      <a:pt x="204" y="63"/>
                    </a:lnTo>
                    <a:lnTo>
                      <a:pt x="212" y="64"/>
                    </a:lnTo>
                    <a:lnTo>
                      <a:pt x="212" y="64"/>
                    </a:lnTo>
                    <a:lnTo>
                      <a:pt x="212" y="66"/>
                    </a:lnTo>
                    <a:lnTo>
                      <a:pt x="212" y="66"/>
                    </a:lnTo>
                    <a:lnTo>
                      <a:pt x="214" y="71"/>
                    </a:lnTo>
                    <a:lnTo>
                      <a:pt x="217" y="75"/>
                    </a:lnTo>
                    <a:lnTo>
                      <a:pt x="224" y="83"/>
                    </a:lnTo>
                    <a:lnTo>
                      <a:pt x="224" y="83"/>
                    </a:lnTo>
                    <a:lnTo>
                      <a:pt x="227" y="88"/>
                    </a:lnTo>
                    <a:lnTo>
                      <a:pt x="230" y="95"/>
                    </a:lnTo>
                    <a:lnTo>
                      <a:pt x="230" y="95"/>
                    </a:lnTo>
                    <a:lnTo>
                      <a:pt x="230" y="96"/>
                    </a:lnTo>
                    <a:lnTo>
                      <a:pt x="230" y="96"/>
                    </a:lnTo>
                    <a:lnTo>
                      <a:pt x="228" y="104"/>
                    </a:lnTo>
                    <a:lnTo>
                      <a:pt x="230" y="111"/>
                    </a:lnTo>
                    <a:lnTo>
                      <a:pt x="233" y="115"/>
                    </a:lnTo>
                    <a:lnTo>
                      <a:pt x="233" y="115"/>
                    </a:lnTo>
                    <a:lnTo>
                      <a:pt x="235" y="119"/>
                    </a:lnTo>
                    <a:lnTo>
                      <a:pt x="235" y="119"/>
                    </a:lnTo>
                    <a:lnTo>
                      <a:pt x="235" y="119"/>
                    </a:lnTo>
                    <a:lnTo>
                      <a:pt x="235" y="119"/>
                    </a:lnTo>
                    <a:lnTo>
                      <a:pt x="230" y="127"/>
                    </a:lnTo>
                    <a:lnTo>
                      <a:pt x="228" y="133"/>
                    </a:lnTo>
                    <a:lnTo>
                      <a:pt x="228" y="138"/>
                    </a:lnTo>
                    <a:lnTo>
                      <a:pt x="230" y="143"/>
                    </a:lnTo>
                    <a:lnTo>
                      <a:pt x="230" y="14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20" name="Freeform 235"/>
              <p:cNvSpPr>
                <a:spLocks noEditPoints="1"/>
              </p:cNvSpPr>
              <p:nvPr/>
            </p:nvSpPr>
            <p:spPr bwMode="auto">
              <a:xfrm>
                <a:off x="7789863" y="4140200"/>
                <a:ext cx="315913" cy="371475"/>
              </a:xfrm>
              <a:custGeom>
                <a:avLst/>
                <a:gdLst>
                  <a:gd name="T0" fmla="*/ 381 w 397"/>
                  <a:gd name="T1" fmla="*/ 85 h 468"/>
                  <a:gd name="T2" fmla="*/ 340 w 397"/>
                  <a:gd name="T3" fmla="*/ 39 h 468"/>
                  <a:gd name="T4" fmla="*/ 260 w 397"/>
                  <a:gd name="T5" fmla="*/ 5 h 468"/>
                  <a:gd name="T6" fmla="*/ 220 w 397"/>
                  <a:gd name="T7" fmla="*/ 0 h 468"/>
                  <a:gd name="T8" fmla="*/ 126 w 397"/>
                  <a:gd name="T9" fmla="*/ 18 h 468"/>
                  <a:gd name="T10" fmla="*/ 71 w 397"/>
                  <a:gd name="T11" fmla="*/ 58 h 468"/>
                  <a:gd name="T12" fmla="*/ 47 w 397"/>
                  <a:gd name="T13" fmla="*/ 106 h 468"/>
                  <a:gd name="T14" fmla="*/ 36 w 397"/>
                  <a:gd name="T15" fmla="*/ 160 h 468"/>
                  <a:gd name="T16" fmla="*/ 12 w 397"/>
                  <a:gd name="T17" fmla="*/ 221 h 468"/>
                  <a:gd name="T18" fmla="*/ 1 w 397"/>
                  <a:gd name="T19" fmla="*/ 238 h 468"/>
                  <a:gd name="T20" fmla="*/ 1 w 397"/>
                  <a:gd name="T21" fmla="*/ 253 h 468"/>
                  <a:gd name="T22" fmla="*/ 22 w 397"/>
                  <a:gd name="T23" fmla="*/ 267 h 468"/>
                  <a:gd name="T24" fmla="*/ 28 w 397"/>
                  <a:gd name="T25" fmla="*/ 272 h 468"/>
                  <a:gd name="T26" fmla="*/ 27 w 397"/>
                  <a:gd name="T27" fmla="*/ 289 h 468"/>
                  <a:gd name="T28" fmla="*/ 35 w 397"/>
                  <a:gd name="T29" fmla="*/ 301 h 468"/>
                  <a:gd name="T30" fmla="*/ 41 w 397"/>
                  <a:gd name="T31" fmla="*/ 323 h 468"/>
                  <a:gd name="T32" fmla="*/ 43 w 397"/>
                  <a:gd name="T33" fmla="*/ 350 h 468"/>
                  <a:gd name="T34" fmla="*/ 68 w 397"/>
                  <a:gd name="T35" fmla="*/ 377 h 468"/>
                  <a:gd name="T36" fmla="*/ 99 w 397"/>
                  <a:gd name="T37" fmla="*/ 380 h 468"/>
                  <a:gd name="T38" fmla="*/ 121 w 397"/>
                  <a:gd name="T39" fmla="*/ 380 h 468"/>
                  <a:gd name="T40" fmla="*/ 132 w 397"/>
                  <a:gd name="T41" fmla="*/ 392 h 468"/>
                  <a:gd name="T42" fmla="*/ 145 w 397"/>
                  <a:gd name="T43" fmla="*/ 428 h 468"/>
                  <a:gd name="T44" fmla="*/ 150 w 397"/>
                  <a:gd name="T45" fmla="*/ 462 h 468"/>
                  <a:gd name="T46" fmla="*/ 158 w 397"/>
                  <a:gd name="T47" fmla="*/ 468 h 468"/>
                  <a:gd name="T48" fmla="*/ 325 w 397"/>
                  <a:gd name="T49" fmla="*/ 419 h 468"/>
                  <a:gd name="T50" fmla="*/ 329 w 397"/>
                  <a:gd name="T51" fmla="*/ 409 h 468"/>
                  <a:gd name="T52" fmla="*/ 330 w 397"/>
                  <a:gd name="T53" fmla="*/ 350 h 468"/>
                  <a:gd name="T54" fmla="*/ 353 w 397"/>
                  <a:gd name="T55" fmla="*/ 283 h 468"/>
                  <a:gd name="T56" fmla="*/ 386 w 397"/>
                  <a:gd name="T57" fmla="*/ 222 h 468"/>
                  <a:gd name="T58" fmla="*/ 397 w 397"/>
                  <a:gd name="T59" fmla="*/ 165 h 468"/>
                  <a:gd name="T60" fmla="*/ 353 w 397"/>
                  <a:gd name="T61" fmla="*/ 245 h 468"/>
                  <a:gd name="T62" fmla="*/ 329 w 397"/>
                  <a:gd name="T63" fmla="*/ 291 h 468"/>
                  <a:gd name="T64" fmla="*/ 309 w 397"/>
                  <a:gd name="T65" fmla="*/ 358 h 468"/>
                  <a:gd name="T66" fmla="*/ 164 w 397"/>
                  <a:gd name="T67" fmla="*/ 446 h 468"/>
                  <a:gd name="T68" fmla="*/ 159 w 397"/>
                  <a:gd name="T69" fmla="*/ 398 h 468"/>
                  <a:gd name="T70" fmla="*/ 139 w 397"/>
                  <a:gd name="T71" fmla="*/ 371 h 468"/>
                  <a:gd name="T72" fmla="*/ 121 w 397"/>
                  <a:gd name="T73" fmla="*/ 360 h 468"/>
                  <a:gd name="T74" fmla="*/ 97 w 397"/>
                  <a:gd name="T75" fmla="*/ 361 h 468"/>
                  <a:gd name="T76" fmla="*/ 76 w 397"/>
                  <a:gd name="T77" fmla="*/ 361 h 468"/>
                  <a:gd name="T78" fmla="*/ 62 w 397"/>
                  <a:gd name="T79" fmla="*/ 345 h 468"/>
                  <a:gd name="T80" fmla="*/ 60 w 397"/>
                  <a:gd name="T81" fmla="*/ 320 h 468"/>
                  <a:gd name="T82" fmla="*/ 52 w 397"/>
                  <a:gd name="T83" fmla="*/ 307 h 468"/>
                  <a:gd name="T84" fmla="*/ 55 w 397"/>
                  <a:gd name="T85" fmla="*/ 301 h 468"/>
                  <a:gd name="T86" fmla="*/ 54 w 397"/>
                  <a:gd name="T87" fmla="*/ 289 h 468"/>
                  <a:gd name="T88" fmla="*/ 46 w 397"/>
                  <a:gd name="T89" fmla="*/ 285 h 468"/>
                  <a:gd name="T90" fmla="*/ 49 w 397"/>
                  <a:gd name="T91" fmla="*/ 270 h 468"/>
                  <a:gd name="T92" fmla="*/ 49 w 397"/>
                  <a:gd name="T93" fmla="*/ 253 h 468"/>
                  <a:gd name="T94" fmla="*/ 32 w 397"/>
                  <a:gd name="T95" fmla="*/ 248 h 468"/>
                  <a:gd name="T96" fmla="*/ 19 w 397"/>
                  <a:gd name="T97" fmla="*/ 246 h 468"/>
                  <a:gd name="T98" fmla="*/ 25 w 397"/>
                  <a:gd name="T99" fmla="*/ 235 h 468"/>
                  <a:gd name="T100" fmla="*/ 52 w 397"/>
                  <a:gd name="T101" fmla="*/ 179 h 468"/>
                  <a:gd name="T102" fmla="*/ 62 w 397"/>
                  <a:gd name="T103" fmla="*/ 122 h 468"/>
                  <a:gd name="T104" fmla="*/ 94 w 397"/>
                  <a:gd name="T105" fmla="*/ 64 h 468"/>
                  <a:gd name="T106" fmla="*/ 143 w 397"/>
                  <a:gd name="T107" fmla="*/ 32 h 468"/>
                  <a:gd name="T108" fmla="*/ 220 w 397"/>
                  <a:gd name="T109" fmla="*/ 19 h 468"/>
                  <a:gd name="T110" fmla="*/ 255 w 397"/>
                  <a:gd name="T111" fmla="*/ 24 h 468"/>
                  <a:gd name="T112" fmla="*/ 325 w 397"/>
                  <a:gd name="T113" fmla="*/ 53 h 468"/>
                  <a:gd name="T114" fmla="*/ 364 w 397"/>
                  <a:gd name="T115" fmla="*/ 93 h 468"/>
                  <a:gd name="T116" fmla="*/ 378 w 397"/>
                  <a:gd name="T117" fmla="*/ 163 h 468"/>
                  <a:gd name="T118" fmla="*/ 369 w 397"/>
                  <a:gd name="T119" fmla="*/ 21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 h="468">
                    <a:moveTo>
                      <a:pt x="391" y="117"/>
                    </a:moveTo>
                    <a:lnTo>
                      <a:pt x="391" y="117"/>
                    </a:lnTo>
                    <a:lnTo>
                      <a:pt x="388" y="101"/>
                    </a:lnTo>
                    <a:lnTo>
                      <a:pt x="381" y="85"/>
                    </a:lnTo>
                    <a:lnTo>
                      <a:pt x="373" y="71"/>
                    </a:lnTo>
                    <a:lnTo>
                      <a:pt x="364" y="59"/>
                    </a:lnTo>
                    <a:lnTo>
                      <a:pt x="353" y="48"/>
                    </a:lnTo>
                    <a:lnTo>
                      <a:pt x="340" y="39"/>
                    </a:lnTo>
                    <a:lnTo>
                      <a:pt x="325" y="31"/>
                    </a:lnTo>
                    <a:lnTo>
                      <a:pt x="313" y="23"/>
                    </a:lnTo>
                    <a:lnTo>
                      <a:pt x="285" y="13"/>
                    </a:lnTo>
                    <a:lnTo>
                      <a:pt x="260" y="5"/>
                    </a:lnTo>
                    <a:lnTo>
                      <a:pt x="239" y="2"/>
                    </a:lnTo>
                    <a:lnTo>
                      <a:pt x="226" y="0"/>
                    </a:lnTo>
                    <a:lnTo>
                      <a:pt x="220" y="0"/>
                    </a:lnTo>
                    <a:lnTo>
                      <a:pt x="220" y="0"/>
                    </a:lnTo>
                    <a:lnTo>
                      <a:pt x="191" y="2"/>
                    </a:lnTo>
                    <a:lnTo>
                      <a:pt x="167" y="5"/>
                    </a:lnTo>
                    <a:lnTo>
                      <a:pt x="145" y="11"/>
                    </a:lnTo>
                    <a:lnTo>
                      <a:pt x="126" y="18"/>
                    </a:lnTo>
                    <a:lnTo>
                      <a:pt x="110" y="26"/>
                    </a:lnTo>
                    <a:lnTo>
                      <a:pt x="95" y="37"/>
                    </a:lnTo>
                    <a:lnTo>
                      <a:pt x="83" y="47"/>
                    </a:lnTo>
                    <a:lnTo>
                      <a:pt x="71" y="58"/>
                    </a:lnTo>
                    <a:lnTo>
                      <a:pt x="63" y="71"/>
                    </a:lnTo>
                    <a:lnTo>
                      <a:pt x="57" y="82"/>
                    </a:lnTo>
                    <a:lnTo>
                      <a:pt x="51" y="93"/>
                    </a:lnTo>
                    <a:lnTo>
                      <a:pt x="47" y="106"/>
                    </a:lnTo>
                    <a:lnTo>
                      <a:pt x="43" y="125"/>
                    </a:lnTo>
                    <a:lnTo>
                      <a:pt x="40" y="141"/>
                    </a:lnTo>
                    <a:lnTo>
                      <a:pt x="40" y="141"/>
                    </a:lnTo>
                    <a:lnTo>
                      <a:pt x="36" y="160"/>
                    </a:lnTo>
                    <a:lnTo>
                      <a:pt x="32" y="184"/>
                    </a:lnTo>
                    <a:lnTo>
                      <a:pt x="22" y="205"/>
                    </a:lnTo>
                    <a:lnTo>
                      <a:pt x="17" y="214"/>
                    </a:lnTo>
                    <a:lnTo>
                      <a:pt x="12" y="221"/>
                    </a:lnTo>
                    <a:lnTo>
                      <a:pt x="12" y="221"/>
                    </a:lnTo>
                    <a:lnTo>
                      <a:pt x="8" y="225"/>
                    </a:lnTo>
                    <a:lnTo>
                      <a:pt x="3" y="233"/>
                    </a:lnTo>
                    <a:lnTo>
                      <a:pt x="1" y="238"/>
                    </a:lnTo>
                    <a:lnTo>
                      <a:pt x="0" y="243"/>
                    </a:lnTo>
                    <a:lnTo>
                      <a:pt x="0" y="248"/>
                    </a:lnTo>
                    <a:lnTo>
                      <a:pt x="1" y="253"/>
                    </a:lnTo>
                    <a:lnTo>
                      <a:pt x="1" y="253"/>
                    </a:lnTo>
                    <a:lnTo>
                      <a:pt x="3" y="257"/>
                    </a:lnTo>
                    <a:lnTo>
                      <a:pt x="6" y="261"/>
                    </a:lnTo>
                    <a:lnTo>
                      <a:pt x="14" y="265"/>
                    </a:lnTo>
                    <a:lnTo>
                      <a:pt x="22" y="267"/>
                    </a:lnTo>
                    <a:lnTo>
                      <a:pt x="30" y="267"/>
                    </a:lnTo>
                    <a:lnTo>
                      <a:pt x="30" y="267"/>
                    </a:lnTo>
                    <a:lnTo>
                      <a:pt x="28" y="272"/>
                    </a:lnTo>
                    <a:lnTo>
                      <a:pt x="28" y="272"/>
                    </a:lnTo>
                    <a:lnTo>
                      <a:pt x="28" y="278"/>
                    </a:lnTo>
                    <a:lnTo>
                      <a:pt x="27" y="285"/>
                    </a:lnTo>
                    <a:lnTo>
                      <a:pt x="27" y="285"/>
                    </a:lnTo>
                    <a:lnTo>
                      <a:pt x="27" y="289"/>
                    </a:lnTo>
                    <a:lnTo>
                      <a:pt x="28" y="293"/>
                    </a:lnTo>
                    <a:lnTo>
                      <a:pt x="32" y="297"/>
                    </a:lnTo>
                    <a:lnTo>
                      <a:pt x="35" y="301"/>
                    </a:lnTo>
                    <a:lnTo>
                      <a:pt x="35" y="301"/>
                    </a:lnTo>
                    <a:lnTo>
                      <a:pt x="33" y="307"/>
                    </a:lnTo>
                    <a:lnTo>
                      <a:pt x="35" y="312"/>
                    </a:lnTo>
                    <a:lnTo>
                      <a:pt x="36" y="318"/>
                    </a:lnTo>
                    <a:lnTo>
                      <a:pt x="41" y="323"/>
                    </a:lnTo>
                    <a:lnTo>
                      <a:pt x="41" y="323"/>
                    </a:lnTo>
                    <a:lnTo>
                      <a:pt x="41" y="339"/>
                    </a:lnTo>
                    <a:lnTo>
                      <a:pt x="41" y="339"/>
                    </a:lnTo>
                    <a:lnTo>
                      <a:pt x="43" y="350"/>
                    </a:lnTo>
                    <a:lnTo>
                      <a:pt x="47" y="360"/>
                    </a:lnTo>
                    <a:lnTo>
                      <a:pt x="52" y="366"/>
                    </a:lnTo>
                    <a:lnTo>
                      <a:pt x="60" y="372"/>
                    </a:lnTo>
                    <a:lnTo>
                      <a:pt x="68" y="377"/>
                    </a:lnTo>
                    <a:lnTo>
                      <a:pt x="78" y="380"/>
                    </a:lnTo>
                    <a:lnTo>
                      <a:pt x="87" y="382"/>
                    </a:lnTo>
                    <a:lnTo>
                      <a:pt x="97" y="380"/>
                    </a:lnTo>
                    <a:lnTo>
                      <a:pt x="99" y="380"/>
                    </a:lnTo>
                    <a:lnTo>
                      <a:pt x="99" y="380"/>
                    </a:lnTo>
                    <a:lnTo>
                      <a:pt x="115" y="379"/>
                    </a:lnTo>
                    <a:lnTo>
                      <a:pt x="115" y="379"/>
                    </a:lnTo>
                    <a:lnTo>
                      <a:pt x="121" y="380"/>
                    </a:lnTo>
                    <a:lnTo>
                      <a:pt x="124" y="382"/>
                    </a:lnTo>
                    <a:lnTo>
                      <a:pt x="124" y="382"/>
                    </a:lnTo>
                    <a:lnTo>
                      <a:pt x="132" y="392"/>
                    </a:lnTo>
                    <a:lnTo>
                      <a:pt x="132" y="392"/>
                    </a:lnTo>
                    <a:lnTo>
                      <a:pt x="137" y="398"/>
                    </a:lnTo>
                    <a:lnTo>
                      <a:pt x="142" y="404"/>
                    </a:lnTo>
                    <a:lnTo>
                      <a:pt x="143" y="414"/>
                    </a:lnTo>
                    <a:lnTo>
                      <a:pt x="145" y="428"/>
                    </a:lnTo>
                    <a:lnTo>
                      <a:pt x="145" y="428"/>
                    </a:lnTo>
                    <a:lnTo>
                      <a:pt x="147" y="449"/>
                    </a:lnTo>
                    <a:lnTo>
                      <a:pt x="148" y="459"/>
                    </a:lnTo>
                    <a:lnTo>
                      <a:pt x="150" y="462"/>
                    </a:lnTo>
                    <a:lnTo>
                      <a:pt x="150" y="462"/>
                    </a:lnTo>
                    <a:lnTo>
                      <a:pt x="153" y="467"/>
                    </a:lnTo>
                    <a:lnTo>
                      <a:pt x="158" y="468"/>
                    </a:lnTo>
                    <a:lnTo>
                      <a:pt x="158" y="468"/>
                    </a:lnTo>
                    <a:lnTo>
                      <a:pt x="161" y="467"/>
                    </a:lnTo>
                    <a:lnTo>
                      <a:pt x="322" y="420"/>
                    </a:lnTo>
                    <a:lnTo>
                      <a:pt x="322" y="420"/>
                    </a:lnTo>
                    <a:lnTo>
                      <a:pt x="325" y="419"/>
                    </a:lnTo>
                    <a:lnTo>
                      <a:pt x="327" y="416"/>
                    </a:lnTo>
                    <a:lnTo>
                      <a:pt x="329" y="412"/>
                    </a:lnTo>
                    <a:lnTo>
                      <a:pt x="329" y="409"/>
                    </a:lnTo>
                    <a:lnTo>
                      <a:pt x="329" y="409"/>
                    </a:lnTo>
                    <a:lnTo>
                      <a:pt x="329" y="396"/>
                    </a:lnTo>
                    <a:lnTo>
                      <a:pt x="327" y="382"/>
                    </a:lnTo>
                    <a:lnTo>
                      <a:pt x="329" y="368"/>
                    </a:lnTo>
                    <a:lnTo>
                      <a:pt x="330" y="350"/>
                    </a:lnTo>
                    <a:lnTo>
                      <a:pt x="333" y="334"/>
                    </a:lnTo>
                    <a:lnTo>
                      <a:pt x="338" y="317"/>
                    </a:lnTo>
                    <a:lnTo>
                      <a:pt x="345" y="299"/>
                    </a:lnTo>
                    <a:lnTo>
                      <a:pt x="353" y="283"/>
                    </a:lnTo>
                    <a:lnTo>
                      <a:pt x="353" y="283"/>
                    </a:lnTo>
                    <a:lnTo>
                      <a:pt x="370" y="254"/>
                    </a:lnTo>
                    <a:lnTo>
                      <a:pt x="370" y="254"/>
                    </a:lnTo>
                    <a:lnTo>
                      <a:pt x="386" y="222"/>
                    </a:lnTo>
                    <a:lnTo>
                      <a:pt x="393" y="210"/>
                    </a:lnTo>
                    <a:lnTo>
                      <a:pt x="396" y="197"/>
                    </a:lnTo>
                    <a:lnTo>
                      <a:pt x="397" y="182"/>
                    </a:lnTo>
                    <a:lnTo>
                      <a:pt x="397" y="165"/>
                    </a:lnTo>
                    <a:lnTo>
                      <a:pt x="396" y="144"/>
                    </a:lnTo>
                    <a:lnTo>
                      <a:pt x="391" y="117"/>
                    </a:lnTo>
                    <a:lnTo>
                      <a:pt x="391" y="117"/>
                    </a:lnTo>
                    <a:close/>
                    <a:moveTo>
                      <a:pt x="353" y="245"/>
                    </a:moveTo>
                    <a:lnTo>
                      <a:pt x="353" y="245"/>
                    </a:lnTo>
                    <a:lnTo>
                      <a:pt x="337" y="273"/>
                    </a:lnTo>
                    <a:lnTo>
                      <a:pt x="337" y="273"/>
                    </a:lnTo>
                    <a:lnTo>
                      <a:pt x="329" y="291"/>
                    </a:lnTo>
                    <a:lnTo>
                      <a:pt x="321" y="307"/>
                    </a:lnTo>
                    <a:lnTo>
                      <a:pt x="316" y="325"/>
                    </a:lnTo>
                    <a:lnTo>
                      <a:pt x="313" y="342"/>
                    </a:lnTo>
                    <a:lnTo>
                      <a:pt x="309" y="358"/>
                    </a:lnTo>
                    <a:lnTo>
                      <a:pt x="309" y="376"/>
                    </a:lnTo>
                    <a:lnTo>
                      <a:pt x="309" y="403"/>
                    </a:lnTo>
                    <a:lnTo>
                      <a:pt x="164" y="446"/>
                    </a:lnTo>
                    <a:lnTo>
                      <a:pt x="164" y="446"/>
                    </a:lnTo>
                    <a:lnTo>
                      <a:pt x="164" y="428"/>
                    </a:lnTo>
                    <a:lnTo>
                      <a:pt x="164" y="428"/>
                    </a:lnTo>
                    <a:lnTo>
                      <a:pt x="163" y="411"/>
                    </a:lnTo>
                    <a:lnTo>
                      <a:pt x="159" y="398"/>
                    </a:lnTo>
                    <a:lnTo>
                      <a:pt x="153" y="388"/>
                    </a:lnTo>
                    <a:lnTo>
                      <a:pt x="147" y="379"/>
                    </a:lnTo>
                    <a:lnTo>
                      <a:pt x="147" y="379"/>
                    </a:lnTo>
                    <a:lnTo>
                      <a:pt x="139" y="371"/>
                    </a:lnTo>
                    <a:lnTo>
                      <a:pt x="139" y="371"/>
                    </a:lnTo>
                    <a:lnTo>
                      <a:pt x="134" y="364"/>
                    </a:lnTo>
                    <a:lnTo>
                      <a:pt x="127" y="361"/>
                    </a:lnTo>
                    <a:lnTo>
                      <a:pt x="121" y="360"/>
                    </a:lnTo>
                    <a:lnTo>
                      <a:pt x="115" y="360"/>
                    </a:lnTo>
                    <a:lnTo>
                      <a:pt x="115" y="360"/>
                    </a:lnTo>
                    <a:lnTo>
                      <a:pt x="105" y="360"/>
                    </a:lnTo>
                    <a:lnTo>
                      <a:pt x="97" y="361"/>
                    </a:lnTo>
                    <a:lnTo>
                      <a:pt x="94" y="363"/>
                    </a:lnTo>
                    <a:lnTo>
                      <a:pt x="94" y="363"/>
                    </a:lnTo>
                    <a:lnTo>
                      <a:pt x="83" y="361"/>
                    </a:lnTo>
                    <a:lnTo>
                      <a:pt x="76" y="361"/>
                    </a:lnTo>
                    <a:lnTo>
                      <a:pt x="71" y="358"/>
                    </a:lnTo>
                    <a:lnTo>
                      <a:pt x="67" y="355"/>
                    </a:lnTo>
                    <a:lnTo>
                      <a:pt x="63" y="350"/>
                    </a:lnTo>
                    <a:lnTo>
                      <a:pt x="62" y="345"/>
                    </a:lnTo>
                    <a:lnTo>
                      <a:pt x="60" y="339"/>
                    </a:lnTo>
                    <a:lnTo>
                      <a:pt x="60" y="339"/>
                    </a:lnTo>
                    <a:lnTo>
                      <a:pt x="60" y="328"/>
                    </a:lnTo>
                    <a:lnTo>
                      <a:pt x="60" y="320"/>
                    </a:lnTo>
                    <a:lnTo>
                      <a:pt x="57" y="315"/>
                    </a:lnTo>
                    <a:lnTo>
                      <a:pt x="54" y="310"/>
                    </a:lnTo>
                    <a:lnTo>
                      <a:pt x="54" y="310"/>
                    </a:lnTo>
                    <a:lnTo>
                      <a:pt x="52" y="307"/>
                    </a:lnTo>
                    <a:lnTo>
                      <a:pt x="54" y="304"/>
                    </a:lnTo>
                    <a:lnTo>
                      <a:pt x="54" y="304"/>
                    </a:lnTo>
                    <a:lnTo>
                      <a:pt x="55" y="301"/>
                    </a:lnTo>
                    <a:lnTo>
                      <a:pt x="55" y="301"/>
                    </a:lnTo>
                    <a:lnTo>
                      <a:pt x="57" y="297"/>
                    </a:lnTo>
                    <a:lnTo>
                      <a:pt x="57" y="293"/>
                    </a:lnTo>
                    <a:lnTo>
                      <a:pt x="57" y="293"/>
                    </a:lnTo>
                    <a:lnTo>
                      <a:pt x="54" y="289"/>
                    </a:lnTo>
                    <a:lnTo>
                      <a:pt x="51" y="288"/>
                    </a:lnTo>
                    <a:lnTo>
                      <a:pt x="51" y="288"/>
                    </a:lnTo>
                    <a:lnTo>
                      <a:pt x="46" y="286"/>
                    </a:lnTo>
                    <a:lnTo>
                      <a:pt x="46" y="285"/>
                    </a:lnTo>
                    <a:lnTo>
                      <a:pt x="46" y="285"/>
                    </a:lnTo>
                    <a:lnTo>
                      <a:pt x="47" y="278"/>
                    </a:lnTo>
                    <a:lnTo>
                      <a:pt x="47" y="278"/>
                    </a:lnTo>
                    <a:lnTo>
                      <a:pt x="49" y="270"/>
                    </a:lnTo>
                    <a:lnTo>
                      <a:pt x="51" y="259"/>
                    </a:lnTo>
                    <a:lnTo>
                      <a:pt x="51" y="259"/>
                    </a:lnTo>
                    <a:lnTo>
                      <a:pt x="51" y="256"/>
                    </a:lnTo>
                    <a:lnTo>
                      <a:pt x="49" y="253"/>
                    </a:lnTo>
                    <a:lnTo>
                      <a:pt x="46" y="249"/>
                    </a:lnTo>
                    <a:lnTo>
                      <a:pt x="43" y="249"/>
                    </a:lnTo>
                    <a:lnTo>
                      <a:pt x="43" y="249"/>
                    </a:lnTo>
                    <a:lnTo>
                      <a:pt x="32" y="248"/>
                    </a:lnTo>
                    <a:lnTo>
                      <a:pt x="32" y="248"/>
                    </a:lnTo>
                    <a:lnTo>
                      <a:pt x="22" y="248"/>
                    </a:lnTo>
                    <a:lnTo>
                      <a:pt x="20" y="246"/>
                    </a:lnTo>
                    <a:lnTo>
                      <a:pt x="19" y="246"/>
                    </a:lnTo>
                    <a:lnTo>
                      <a:pt x="19" y="246"/>
                    </a:lnTo>
                    <a:lnTo>
                      <a:pt x="20" y="241"/>
                    </a:lnTo>
                    <a:lnTo>
                      <a:pt x="25" y="235"/>
                    </a:lnTo>
                    <a:lnTo>
                      <a:pt x="25" y="235"/>
                    </a:lnTo>
                    <a:lnTo>
                      <a:pt x="35" y="222"/>
                    </a:lnTo>
                    <a:lnTo>
                      <a:pt x="41" y="210"/>
                    </a:lnTo>
                    <a:lnTo>
                      <a:pt x="47" y="194"/>
                    </a:lnTo>
                    <a:lnTo>
                      <a:pt x="52" y="179"/>
                    </a:lnTo>
                    <a:lnTo>
                      <a:pt x="57" y="154"/>
                    </a:lnTo>
                    <a:lnTo>
                      <a:pt x="59" y="142"/>
                    </a:lnTo>
                    <a:lnTo>
                      <a:pt x="59" y="142"/>
                    </a:lnTo>
                    <a:lnTo>
                      <a:pt x="62" y="122"/>
                    </a:lnTo>
                    <a:lnTo>
                      <a:pt x="67" y="104"/>
                    </a:lnTo>
                    <a:lnTo>
                      <a:pt x="75" y="88"/>
                    </a:lnTo>
                    <a:lnTo>
                      <a:pt x="83" y="75"/>
                    </a:lnTo>
                    <a:lnTo>
                      <a:pt x="94" y="64"/>
                    </a:lnTo>
                    <a:lnTo>
                      <a:pt x="105" y="53"/>
                    </a:lnTo>
                    <a:lnTo>
                      <a:pt x="116" y="45"/>
                    </a:lnTo>
                    <a:lnTo>
                      <a:pt x="129" y="39"/>
                    </a:lnTo>
                    <a:lnTo>
                      <a:pt x="143" y="32"/>
                    </a:lnTo>
                    <a:lnTo>
                      <a:pt x="156" y="29"/>
                    </a:lnTo>
                    <a:lnTo>
                      <a:pt x="182" y="23"/>
                    </a:lnTo>
                    <a:lnTo>
                      <a:pt x="202" y="21"/>
                    </a:lnTo>
                    <a:lnTo>
                      <a:pt x="220" y="19"/>
                    </a:lnTo>
                    <a:lnTo>
                      <a:pt x="226" y="19"/>
                    </a:lnTo>
                    <a:lnTo>
                      <a:pt x="226" y="19"/>
                    </a:lnTo>
                    <a:lnTo>
                      <a:pt x="238" y="21"/>
                    </a:lnTo>
                    <a:lnTo>
                      <a:pt x="255" y="24"/>
                    </a:lnTo>
                    <a:lnTo>
                      <a:pt x="278" y="31"/>
                    </a:lnTo>
                    <a:lnTo>
                      <a:pt x="301" y="39"/>
                    </a:lnTo>
                    <a:lnTo>
                      <a:pt x="314" y="45"/>
                    </a:lnTo>
                    <a:lnTo>
                      <a:pt x="325" y="53"/>
                    </a:lnTo>
                    <a:lnTo>
                      <a:pt x="337" y="61"/>
                    </a:lnTo>
                    <a:lnTo>
                      <a:pt x="348" y="71"/>
                    </a:lnTo>
                    <a:lnTo>
                      <a:pt x="356" y="80"/>
                    </a:lnTo>
                    <a:lnTo>
                      <a:pt x="364" y="93"/>
                    </a:lnTo>
                    <a:lnTo>
                      <a:pt x="369" y="106"/>
                    </a:lnTo>
                    <a:lnTo>
                      <a:pt x="373" y="120"/>
                    </a:lnTo>
                    <a:lnTo>
                      <a:pt x="373" y="120"/>
                    </a:lnTo>
                    <a:lnTo>
                      <a:pt x="378" y="163"/>
                    </a:lnTo>
                    <a:lnTo>
                      <a:pt x="378" y="179"/>
                    </a:lnTo>
                    <a:lnTo>
                      <a:pt x="377" y="192"/>
                    </a:lnTo>
                    <a:lnTo>
                      <a:pt x="373" y="203"/>
                    </a:lnTo>
                    <a:lnTo>
                      <a:pt x="369" y="216"/>
                    </a:lnTo>
                    <a:lnTo>
                      <a:pt x="353" y="245"/>
                    </a:lnTo>
                    <a:lnTo>
                      <a:pt x="353" y="245"/>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grpSp>
          <p:nvGrpSpPr>
            <p:cNvPr id="21" name="Group 20"/>
            <p:cNvGrpSpPr/>
            <p:nvPr/>
          </p:nvGrpSpPr>
          <p:grpSpPr>
            <a:xfrm>
              <a:off x="-1877026" y="4926720"/>
              <a:ext cx="543301" cy="555268"/>
              <a:chOff x="5864226" y="2549525"/>
              <a:chExt cx="360363" cy="368300"/>
            </a:xfrm>
            <a:solidFill>
              <a:schemeClr val="accent1"/>
            </a:solidFill>
          </p:grpSpPr>
          <p:sp>
            <p:nvSpPr>
              <p:cNvPr id="22" name="Freeform 72"/>
              <p:cNvSpPr>
                <a:spLocks/>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23"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sp>
          <p:nvSpPr>
            <p:cNvPr id="24" name="Rectangle 23"/>
            <p:cNvSpPr/>
            <p:nvPr/>
          </p:nvSpPr>
          <p:spPr bwMode="auto">
            <a:xfrm>
              <a:off x="-2123037" y="-299405"/>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lvl="0">
                <a:spcBef>
                  <a:spcPts val="1800"/>
                </a:spcBef>
                <a:defRPr/>
              </a:pPr>
              <a:r>
                <a:rPr kumimoji="0" lang="en-US" sz="2000" b="0" i="0" u="none" strike="noStrike" kern="0" cap="none" spc="0" normalizeH="0" baseline="0" noProof="0" dirty="0">
                  <a:ln>
                    <a:noFill/>
                  </a:ln>
                  <a:solidFill>
                    <a:schemeClr val="bg1"/>
                  </a:solidFill>
                  <a:effectLst/>
                  <a:uLnTx/>
                  <a:uFillTx/>
                </a:rPr>
                <a:t>Get started for free at</a:t>
              </a:r>
              <a:r>
                <a:rPr kumimoji="0" lang="en-US" sz="2000" b="0" i="0" u="none" strike="noStrike" kern="0" cap="none" spc="0" normalizeH="0" noProof="0" dirty="0">
                  <a:ln>
                    <a:noFill/>
                  </a:ln>
                  <a:solidFill>
                    <a:schemeClr val="bg1"/>
                  </a:solidFill>
                  <a:effectLst/>
                  <a:uLnTx/>
                  <a:uFillTx/>
                </a:rPr>
                <a:t> </a:t>
              </a:r>
              <a:r>
                <a:rPr kumimoji="0" lang="en-US" sz="2000" b="0" i="0" u="none" strike="noStrike" kern="0" cap="none" spc="0" normalizeH="0" noProof="0" dirty="0">
                  <a:ln>
                    <a:noFill/>
                  </a:ln>
                  <a:solidFill>
                    <a:schemeClr val="bg1"/>
                  </a:solidFill>
                  <a:effectLst/>
                  <a:uLnTx/>
                  <a:uFillTx/>
                  <a:hlinkClick r:id="rId6"/>
                </a:rPr>
                <a:t>http://</a:t>
              </a:r>
              <a:r>
                <a:rPr lang="en-US" sz="2000" spc="-98" dirty="0">
                  <a:solidFill>
                    <a:schemeClr val="bg1"/>
                  </a:solidFill>
                  <a:hlinkClick r:id="rId6"/>
                </a:rPr>
                <a:t>microsoft.com/Cognitive</a:t>
              </a:r>
              <a:r>
                <a:rPr lang="en-US" sz="2000" spc="-98" dirty="0">
                  <a:solidFill>
                    <a:schemeClr val="bg1"/>
                  </a:solidFill>
                </a:rPr>
                <a:t> </a:t>
              </a:r>
              <a:endParaRPr kumimoji="0" lang="en-US" sz="2000" b="0" i="0" u="none" strike="noStrike" kern="0" cap="none" spc="0" normalizeH="0" baseline="0" noProof="0" dirty="0">
                <a:ln>
                  <a:noFill/>
                </a:ln>
                <a:solidFill>
                  <a:schemeClr val="bg1"/>
                </a:solidFill>
                <a:effectLst/>
                <a:uLnTx/>
                <a:uFillTx/>
              </a:endParaRPr>
            </a:p>
          </p:txBody>
        </p:sp>
      </p:grpSp>
      <p:cxnSp>
        <p:nvCxnSpPr>
          <p:cNvPr id="25" name="Straight Connector 24"/>
          <p:cNvCxnSpPr/>
          <p:nvPr/>
        </p:nvCxnSpPr>
        <p:spPr>
          <a:xfrm>
            <a:off x="1795171" y="604749"/>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26461" y="878292"/>
            <a:ext cx="347246" cy="425294"/>
            <a:chOff x="1230732" y="950786"/>
            <a:chExt cx="243376" cy="298078"/>
          </a:xfrm>
        </p:grpSpPr>
        <p:sp>
          <p:nvSpPr>
            <p:cNvPr id="26" name="Freeform 40"/>
            <p:cNvSpPr>
              <a:spLocks noEditPoints="1"/>
            </p:cNvSpPr>
            <p:nvPr/>
          </p:nvSpPr>
          <p:spPr bwMode="auto">
            <a:xfrm>
              <a:off x="1230732" y="950786"/>
              <a:ext cx="243376" cy="298078"/>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 name="Rectangle 2"/>
            <p:cNvSpPr/>
            <p:nvPr/>
          </p:nvSpPr>
          <p:spPr bwMode="auto">
            <a:xfrm>
              <a:off x="1270548" y="1064419"/>
              <a:ext cx="173488" cy="9286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460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p>
        </p:txBody>
      </p:sp>
      <p:sp>
        <p:nvSpPr>
          <p:cNvPr id="16" name="Content Placeholder 15"/>
          <p:cNvSpPr>
            <a:spLocks noGrp="1"/>
          </p:cNvSpPr>
          <p:nvPr>
            <p:ph sz="quarter" idx="11"/>
          </p:nvPr>
        </p:nvSpPr>
        <p:spPr>
          <a:solidFill>
            <a:srgbClr val="0078D7"/>
          </a:solidFill>
          <a:ln w="3175">
            <a:noFill/>
          </a:ln>
          <a:effectLst/>
        </p:spPr>
        <p:txBody>
          <a:bodyPr spcFirstLastPara="0" vert="horz" wrap="square" lIns="17922" tIns="89642" rIns="17922" bIns="89604" numCol="1" spcCol="1270" anchor="t" anchorCtr="0">
            <a:noAutofit/>
          </a:bodyPr>
          <a:lstStyle/>
          <a:p>
            <a:pPr algn="ctr" defTabSz="710729">
              <a:lnSpc>
                <a:spcPct val="100000"/>
              </a:lnSpc>
              <a:spcBef>
                <a:spcPct val="0"/>
              </a:spcBef>
              <a:spcAft>
                <a:spcPct val="35000"/>
              </a:spcAft>
              <a:buSzTx/>
              <a:buFontTx/>
            </a:pPr>
            <a:r>
              <a:rPr lang="en-US" sz="1372" kern="0" dirty="0">
                <a:solidFill>
                  <a:srgbClr val="FFFFFF"/>
                </a:solidFill>
                <a:latin typeface="Segoe UI Semibold" panose="020B0702040204020203" pitchFamily="34" charset="0"/>
                <a:cs typeface="Segoe UI Semibold" panose="020B0702040204020203" pitchFamily="34" charset="0"/>
              </a:rPr>
              <a:t>	 </a:t>
            </a:r>
          </a:p>
          <a:p>
            <a:pPr algn="ctr" defTabSz="710729">
              <a:lnSpc>
                <a:spcPct val="100000"/>
              </a:lnSpc>
              <a:spcBef>
                <a:spcPct val="0"/>
              </a:spcBef>
              <a:spcAft>
                <a:spcPct val="35000"/>
              </a:spcAft>
              <a:buSzTx/>
              <a:buFontTx/>
            </a:pPr>
            <a:endParaRPr lang="en-US" sz="1372" kern="0" dirty="0">
              <a:solidFill>
                <a:srgbClr val="FFFFFF"/>
              </a:solidFill>
              <a:latin typeface="Segoe UI Semibold" panose="020B0702040204020203" pitchFamily="34" charset="0"/>
              <a:cs typeface="Segoe UI Semibold" panose="020B0702040204020203" pitchFamily="34" charset="0"/>
            </a:endParaRPr>
          </a:p>
        </p:txBody>
      </p:sp>
      <p:sp>
        <p:nvSpPr>
          <p:cNvPr id="18" name="Content Placeholder 6"/>
          <p:cNvSpPr txBox="1">
            <a:spLocks/>
          </p:cNvSpPr>
          <p:nvPr/>
        </p:nvSpPr>
        <p:spPr>
          <a:xfrm>
            <a:off x="5050172" y="440918"/>
            <a:ext cx="6872591" cy="5976165"/>
          </a:xfrm>
          <a:prstGeom prst="rect">
            <a:avLst/>
          </a:prstGeom>
        </p:spPr>
        <p:txBody>
          <a:bodyPr vert="horz" lIns="89642" tIns="44821" rIns="89642" bIns="4482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Pricing</a:t>
            </a:r>
          </a:p>
          <a:p>
            <a:pPr marL="448193" lvl="1" indent="0">
              <a:buSzPct val="120000"/>
              <a:buNone/>
            </a:pPr>
            <a:r>
              <a:rPr lang="en-US" sz="1500" dirty="0">
                <a:solidFill>
                  <a:schemeClr val="bg1"/>
                </a:solidFill>
                <a:hlinkClick r:id="rId3"/>
              </a:rPr>
              <a:t>https://www.microsoft.com/cognitive-services</a:t>
            </a:r>
            <a:r>
              <a:rPr lang="en-US" sz="1500" dirty="0">
                <a:solidFill>
                  <a:schemeClr val="bg1"/>
                </a:solidFill>
              </a:rPr>
              <a:t> Click on Pricing </a:t>
            </a:r>
          </a:p>
          <a:p>
            <a:pPr marL="448193" lvl="1" indent="0">
              <a:buSzPct val="120000"/>
              <a:buNone/>
            </a:pPr>
            <a:endParaRPr lang="en-US" sz="1500" dirty="0">
              <a:solidFill>
                <a:schemeClr val="bg1"/>
              </a:solidFill>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Documentation</a:t>
            </a:r>
          </a:p>
          <a:p>
            <a:pPr marL="448193" lvl="1" indent="0">
              <a:buSzPct val="120000"/>
              <a:buNone/>
            </a:pPr>
            <a:r>
              <a:rPr lang="en-US" sz="1500" dirty="0">
                <a:solidFill>
                  <a:schemeClr val="bg1"/>
                </a:solidFill>
                <a:hlinkClick r:id="rId3"/>
              </a:rPr>
              <a:t>https://www.microsoft.com/cognitive-services</a:t>
            </a:r>
            <a:r>
              <a:rPr lang="en-US" sz="1500" dirty="0">
                <a:solidFill>
                  <a:schemeClr val="bg1"/>
                </a:solidFill>
              </a:rPr>
              <a:t> Click on Docs + Help</a:t>
            </a:r>
          </a:p>
          <a:p>
            <a:pPr marL="448193" lvl="1" indent="0">
              <a:buSzPct val="120000"/>
              <a:buNone/>
            </a:pPr>
            <a:endParaRPr lang="en-US" sz="1500" dirty="0">
              <a:solidFill>
                <a:schemeClr val="bg1"/>
              </a:solidFill>
            </a:endParaRPr>
          </a:p>
          <a:p>
            <a:pPr marL="0" indent="-9007">
              <a:buSzPct val="120000"/>
              <a:buNone/>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Client SDKs and Example Code</a:t>
            </a:r>
          </a:p>
          <a:p>
            <a:pPr marL="448193" lvl="1" indent="0">
              <a:buSzPct val="120000"/>
              <a:buNone/>
              <a:defRPr/>
            </a:pPr>
            <a:r>
              <a:rPr lang="en-US" sz="1600" dirty="0">
                <a:solidFill>
                  <a:schemeClr val="bg1"/>
                </a:solidFill>
                <a:hlinkClick r:id="rId4"/>
              </a:rPr>
              <a:t>https://www.microsoft.com/cognitive-services/en-us/SDK-Sample</a:t>
            </a:r>
            <a:endParaRPr lang="en-US" sz="1600" dirty="0">
              <a:solidFill>
                <a:schemeClr val="bg1"/>
              </a:solidFill>
            </a:endParaRPr>
          </a:p>
          <a:p>
            <a:pPr marL="448193" lvl="1" indent="0">
              <a:buSzPct val="120000"/>
              <a:buNone/>
              <a:defRPr/>
            </a:pPr>
            <a:endParaRPr lang="en-US" sz="1600" dirty="0">
              <a:solidFill>
                <a:schemeClr val="bg1"/>
              </a:solidFill>
            </a:endParaRPr>
          </a:p>
          <a:p>
            <a:pPr marL="0" indent="-9007">
              <a:buSzPct val="120000"/>
              <a:buNone/>
              <a:defRPr/>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Community</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5"/>
              </a:rPr>
              <a:t>https://stackoverflow.com/questions/tagged/microsoft-cognitive</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6"/>
              </a:rPr>
              <a:t>https://cognitive.uservoice.com/</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5895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Pitch</a:t>
            </a:r>
          </a:p>
        </p:txBody>
      </p:sp>
      <p:sp>
        <p:nvSpPr>
          <p:cNvPr id="3" name="Text Placeholder 2"/>
          <p:cNvSpPr>
            <a:spLocks noGrp="1"/>
          </p:cNvSpPr>
          <p:nvPr>
            <p:ph type="body" sz="quarter" idx="12"/>
          </p:nvPr>
        </p:nvSpPr>
        <p:spPr>
          <a:xfrm>
            <a:off x="5156463" y="83421"/>
            <a:ext cx="6010400" cy="6378156"/>
          </a:xfrm>
        </p:spPr>
        <p:txBody>
          <a:bodyPr/>
          <a:lstStyle/>
          <a:p>
            <a:endParaRPr lang="en-US" dirty="0"/>
          </a:p>
          <a:p>
            <a:pPr marL="457200" indent="-457200">
              <a:buFont typeface="Arial" panose="020B0604020202020204" pitchFamily="34" charset="0"/>
              <a:buChar char="•"/>
            </a:pPr>
            <a:r>
              <a:rPr lang="en-US" dirty="0"/>
              <a:t>Get together in groups of 3-4</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Create a scenario/use case around 1-2 of the Cognitive Services (30 min)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Present this idea to the classroom (2 min max) – a slide is OK (30 min)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Discussion (30 min)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Have fun and be creative!</a:t>
            </a:r>
          </a:p>
        </p:txBody>
      </p:sp>
      <p:pic>
        <p:nvPicPr>
          <p:cNvPr id="4" name="Picture 3"/>
          <p:cNvPicPr>
            <a:picLocks noChangeAspect="1"/>
          </p:cNvPicPr>
          <p:nvPr/>
        </p:nvPicPr>
        <p:blipFill rotWithShape="1">
          <a:blip r:embed="rId3"/>
          <a:srcRect l="22081" t="5086" r="50886" b="35121"/>
          <a:stretch/>
        </p:blipFill>
        <p:spPr>
          <a:xfrm>
            <a:off x="269240" y="2345149"/>
            <a:ext cx="2780907" cy="4100660"/>
          </a:xfrm>
          <a:prstGeom prst="rect">
            <a:avLst/>
          </a:prstGeom>
        </p:spPr>
      </p:pic>
    </p:spTree>
    <p:extLst>
      <p:ext uri="{BB962C8B-B14F-4D97-AF65-F5344CB8AC3E}">
        <p14:creationId xmlns:p14="http://schemas.microsoft.com/office/powerpoint/2010/main" val="3598937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04495" y="255372"/>
            <a:ext cx="5342853" cy="1158793"/>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Developing and Deploying Intelligent Chat Bots</a:t>
            </a:r>
          </a:p>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66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Day 1</a:t>
            </a:r>
          </a:p>
        </p:txBody>
      </p:sp>
      <p:grpSp>
        <p:nvGrpSpPr>
          <p:cNvPr id="3" name="Group 2"/>
          <p:cNvGrpSpPr/>
          <p:nvPr/>
        </p:nvGrpSpPr>
        <p:grpSpPr>
          <a:xfrm>
            <a:off x="8710573" y="4176021"/>
            <a:ext cx="2101657" cy="1831318"/>
            <a:chOff x="8349253" y="4812760"/>
            <a:chExt cx="2143800" cy="186804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970973" y="5685400"/>
                <a:ext cx="1162080" cy="616680"/>
              </p14:xfrm>
            </p:contentPart>
          </mc:Choice>
          <mc:Fallback xmlns="">
            <p:pic>
              <p:nvPicPr>
                <p:cNvPr id="50" name="Ink 49"/>
                <p:cNvPicPr/>
                <p:nvPr/>
              </p:nvPicPr>
              <p:blipFill>
                <a:blip r:embed="rId4"/>
                <a:stretch>
                  <a:fillRect/>
                </a:stretch>
              </p:blipFill>
              <p:spPr>
                <a:xfrm>
                  <a:off x="8959093" y="5673520"/>
                  <a:ext cx="118584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9249253" y="5818960"/>
                <a:ext cx="89640" cy="293040"/>
              </p14:xfrm>
            </p:contentPart>
          </mc:Choice>
          <mc:Fallback xmlns="">
            <p:pic>
              <p:nvPicPr>
                <p:cNvPr id="51" name="Ink 50"/>
                <p:cNvPicPr/>
                <p:nvPr/>
              </p:nvPicPr>
              <p:blipFill>
                <a:blip r:embed="rId6"/>
                <a:stretch>
                  <a:fillRect/>
                </a:stretch>
              </p:blipFill>
              <p:spPr>
                <a:xfrm>
                  <a:off x="9237373" y="5807080"/>
                  <a:ext cx="1134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9842893" y="5869360"/>
                <a:ext cx="2880" cy="237600"/>
              </p14:xfrm>
            </p:contentPart>
          </mc:Choice>
          <mc:Fallback xmlns="">
            <p:pic>
              <p:nvPicPr>
                <p:cNvPr id="52" name="Ink 51"/>
                <p:cNvPicPr/>
                <p:nvPr/>
              </p:nvPicPr>
              <p:blipFill>
                <a:blip r:embed="rId8"/>
                <a:stretch>
                  <a:fillRect/>
                </a:stretch>
              </p:blipFill>
              <p:spPr>
                <a:xfrm>
                  <a:off x="9831013" y="5857480"/>
                  <a:ext cx="266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9168973" y="4957120"/>
                <a:ext cx="245160" cy="183600"/>
              </p14:xfrm>
            </p:contentPart>
          </mc:Choice>
          <mc:Fallback xmlns="">
            <p:pic>
              <p:nvPicPr>
                <p:cNvPr id="62" name="Ink 61"/>
                <p:cNvPicPr/>
                <p:nvPr/>
              </p:nvPicPr>
              <p:blipFill>
                <a:blip r:embed="rId10"/>
                <a:stretch>
                  <a:fillRect/>
                </a:stretch>
              </p:blipFill>
              <p:spPr>
                <a:xfrm>
                  <a:off x="9157093" y="4945240"/>
                  <a:ext cx="268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9498013" y="4908880"/>
                <a:ext cx="254160" cy="243000"/>
              </p14:xfrm>
            </p:contentPart>
          </mc:Choice>
          <mc:Fallback xmlns="">
            <p:pic>
              <p:nvPicPr>
                <p:cNvPr id="63" name="Ink 62"/>
                <p:cNvPicPr/>
                <p:nvPr/>
              </p:nvPicPr>
              <p:blipFill>
                <a:blip r:embed="rId12"/>
                <a:stretch>
                  <a:fillRect/>
                </a:stretch>
              </p:blipFill>
              <p:spPr>
                <a:xfrm>
                  <a:off x="9486133" y="4897000"/>
                  <a:ext cx="277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9285253" y="5429440"/>
                <a:ext cx="55800" cy="188640"/>
              </p14:xfrm>
            </p:contentPart>
          </mc:Choice>
          <mc:Fallback xmlns="">
            <p:pic>
              <p:nvPicPr>
                <p:cNvPr id="66" name="Ink 65"/>
                <p:cNvPicPr/>
                <p:nvPr/>
              </p:nvPicPr>
              <p:blipFill>
                <a:blip r:embed="rId14"/>
                <a:stretch>
                  <a:fillRect/>
                </a:stretch>
              </p:blipFill>
              <p:spPr>
                <a:xfrm>
                  <a:off x="9273373" y="5417560"/>
                  <a:ext cx="79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9578293" y="5427280"/>
                <a:ext cx="104040" cy="210600"/>
              </p14:xfrm>
            </p:contentPart>
          </mc:Choice>
          <mc:Fallback xmlns="">
            <p:pic>
              <p:nvPicPr>
                <p:cNvPr id="67" name="Ink 66"/>
                <p:cNvPicPr/>
                <p:nvPr/>
              </p:nvPicPr>
              <p:blipFill>
                <a:blip r:embed="rId16"/>
                <a:stretch>
                  <a:fillRect/>
                </a:stretch>
              </p:blipFill>
              <p:spPr>
                <a:xfrm>
                  <a:off x="9566413" y="5415400"/>
                  <a:ext cx="127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9292813" y="6325120"/>
                <a:ext cx="135720" cy="321840"/>
              </p14:xfrm>
            </p:contentPart>
          </mc:Choice>
          <mc:Fallback xmlns="">
            <p:pic>
              <p:nvPicPr>
                <p:cNvPr id="68" name="Ink 67"/>
                <p:cNvPicPr/>
                <p:nvPr/>
              </p:nvPicPr>
              <p:blipFill>
                <a:blip r:embed="rId18"/>
                <a:stretch>
                  <a:fillRect/>
                </a:stretch>
              </p:blipFill>
              <p:spPr>
                <a:xfrm>
                  <a:off x="9280933" y="6313240"/>
                  <a:ext cx="1594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p14:cNvContentPartPr/>
                <p14:nvPr/>
              </p14:nvContentPartPr>
              <p14:xfrm>
                <a:off x="9787813" y="6328000"/>
                <a:ext cx="239400" cy="352800"/>
              </p14:xfrm>
            </p:contentPart>
          </mc:Choice>
          <mc:Fallback xmlns="">
            <p:pic>
              <p:nvPicPr>
                <p:cNvPr id="69" name="Ink 68"/>
                <p:cNvPicPr/>
                <p:nvPr/>
              </p:nvPicPr>
              <p:blipFill>
                <a:blip r:embed="rId20"/>
                <a:stretch>
                  <a:fillRect/>
                </a:stretch>
              </p:blipFill>
              <p:spPr>
                <a:xfrm>
                  <a:off x="9775933" y="6316120"/>
                  <a:ext cx="2631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p14:cNvContentPartPr/>
                <p14:nvPr/>
              </p14:nvContentPartPr>
              <p14:xfrm>
                <a:off x="8951893" y="4812760"/>
                <a:ext cx="981000" cy="604440"/>
              </p14:xfrm>
            </p:contentPart>
          </mc:Choice>
          <mc:Fallback xmlns="">
            <p:pic>
              <p:nvPicPr>
                <p:cNvPr id="71" name="Ink 70"/>
                <p:cNvPicPr/>
                <p:nvPr/>
              </p:nvPicPr>
              <p:blipFill>
                <a:blip r:embed="rId22"/>
                <a:stretch>
                  <a:fillRect/>
                </a:stretch>
              </p:blipFill>
              <p:spPr>
                <a:xfrm>
                  <a:off x="8940013" y="4800880"/>
                  <a:ext cx="1004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p14:cNvContentPartPr/>
                <p14:nvPr/>
              </p14:nvContentPartPr>
              <p14:xfrm>
                <a:off x="9847573" y="4985200"/>
                <a:ext cx="645480" cy="134640"/>
              </p14:xfrm>
            </p:contentPart>
          </mc:Choice>
          <mc:Fallback xmlns="">
            <p:pic>
              <p:nvPicPr>
                <p:cNvPr id="73" name="Ink 72"/>
                <p:cNvPicPr/>
                <p:nvPr/>
              </p:nvPicPr>
              <p:blipFill>
                <a:blip r:embed="rId24"/>
                <a:stretch>
                  <a:fillRect/>
                </a:stretch>
              </p:blipFill>
              <p:spPr>
                <a:xfrm>
                  <a:off x="9835693" y="4973320"/>
                  <a:ext cx="669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p14:cNvContentPartPr/>
                <p14:nvPr/>
              </p14:nvContentPartPr>
              <p14:xfrm>
                <a:off x="8349253" y="5132080"/>
                <a:ext cx="600840" cy="221760"/>
              </p14:xfrm>
            </p:contentPart>
          </mc:Choice>
          <mc:Fallback xmlns="">
            <p:pic>
              <p:nvPicPr>
                <p:cNvPr id="74" name="Ink 73"/>
                <p:cNvPicPr/>
                <p:nvPr/>
              </p:nvPicPr>
              <p:blipFill>
                <a:blip r:embed="rId26"/>
                <a:stretch>
                  <a:fillRect/>
                </a:stretch>
              </p:blipFill>
              <p:spPr>
                <a:xfrm>
                  <a:off x="8337373" y="5120200"/>
                  <a:ext cx="6246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p14:cNvContentPartPr/>
                <p14:nvPr/>
              </p14:nvContentPartPr>
              <p14:xfrm>
                <a:off x="9285375" y="5229044"/>
                <a:ext cx="397800" cy="102960"/>
              </p14:xfrm>
            </p:contentPart>
          </mc:Choice>
          <mc:Fallback xmlns="">
            <p:pic>
              <p:nvPicPr>
                <p:cNvPr id="75" name="Ink 74"/>
                <p:cNvPicPr/>
                <p:nvPr/>
              </p:nvPicPr>
              <p:blipFill>
                <a:blip r:embed="rId28"/>
                <a:stretch>
                  <a:fillRect/>
                </a:stretch>
              </p:blipFill>
              <p:spPr>
                <a:xfrm>
                  <a:off x="9276015" y="5219684"/>
                  <a:ext cx="416520" cy="121680"/>
                </a:xfrm>
                <a:prstGeom prst="rect">
                  <a:avLst/>
                </a:prstGeom>
              </p:spPr>
            </p:pic>
          </mc:Fallback>
        </mc:AlternateContent>
      </p:grpSp>
      <p:sp>
        <p:nvSpPr>
          <p:cNvPr id="19" name="Title 5"/>
          <p:cNvSpPr txBox="1">
            <a:spLocks/>
          </p:cNvSpPr>
          <p:nvPr/>
        </p:nvSpPr>
        <p:spPr>
          <a:xfrm>
            <a:off x="1768102" y="2863531"/>
            <a:ext cx="11655840" cy="89966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dirty="0"/>
              <a:t>Q and A</a:t>
            </a:r>
            <a:endParaRPr kumimoji="0" lang="en-US" sz="44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315958677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96220920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7" y="1669"/>
            <a:ext cx="12189966" cy="6854662"/>
          </a:xfrm>
          <a:prstGeom prst="rect">
            <a:avLst/>
          </a:prstGeom>
        </p:spPr>
      </p:pic>
      <p:sp>
        <p:nvSpPr>
          <p:cNvPr id="7" name="Rectangle 6"/>
          <p:cNvSpPr/>
          <p:nvPr/>
        </p:nvSpPr>
        <p:spPr bwMode="auto">
          <a:xfrm>
            <a:off x="642750" y="-17246"/>
            <a:ext cx="6050868"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a:spcAft>
                <a:spcPts val="1470"/>
              </a:spcAft>
            </a:pPr>
            <a:endParaRPr lang="en-US" sz="1568" i="1" dirty="0">
              <a:solidFill>
                <a:schemeClr val="bg1"/>
              </a:solidFill>
            </a:endParaRPr>
          </a:p>
        </p:txBody>
      </p:sp>
      <p:sp>
        <p:nvSpPr>
          <p:cNvPr id="2" name="Title 1"/>
          <p:cNvSpPr>
            <a:spLocks noGrp="1"/>
          </p:cNvSpPr>
          <p:nvPr>
            <p:ph type="title" idx="4294967295"/>
          </p:nvPr>
        </p:nvSpPr>
        <p:spPr>
          <a:xfrm>
            <a:off x="866855" y="2756681"/>
            <a:ext cx="5602655" cy="1792850"/>
          </a:xfrm>
        </p:spPr>
        <p:txBody>
          <a:bodyPr anchor="ctr">
            <a:noAutofit/>
          </a:bodyPr>
          <a:lstStyle/>
          <a:p>
            <a:r>
              <a:rPr lang="en-US" sz="5294" spc="-98" dirty="0">
                <a:solidFill>
                  <a:schemeClr val="bg1"/>
                </a:solidFill>
              </a:rPr>
              <a:t>Microsoft </a:t>
            </a:r>
            <a:br>
              <a:rPr lang="en-US" sz="5294" spc="-98" dirty="0">
                <a:solidFill>
                  <a:schemeClr val="bg1"/>
                </a:solidFill>
              </a:rPr>
            </a:br>
            <a:r>
              <a:rPr lang="en-US" sz="5294" spc="-98" dirty="0">
                <a:solidFill>
                  <a:schemeClr val="bg1"/>
                </a:solidFill>
              </a:rPr>
              <a:t>Cognitive Services</a:t>
            </a:r>
          </a:p>
        </p:txBody>
      </p:sp>
      <p:sp>
        <p:nvSpPr>
          <p:cNvPr id="3" name="Rectangle 2"/>
          <p:cNvSpPr/>
          <p:nvPr/>
        </p:nvSpPr>
        <p:spPr>
          <a:xfrm>
            <a:off x="717452" y="4232719"/>
            <a:ext cx="5976166" cy="633625"/>
          </a:xfrm>
          <a:prstGeom prst="rect">
            <a:avLst/>
          </a:prstGeom>
        </p:spPr>
        <p:txBody>
          <a:bodyPr wrap="square" anchor="t">
            <a:spAutoFit/>
          </a:bodyPr>
          <a:lstStyle/>
          <a:p>
            <a:pPr marL="179243" defTabSz="913386" fontAlgn="base">
              <a:spcBef>
                <a:spcPts val="1175"/>
              </a:spcBef>
              <a:spcAft>
                <a:spcPts val="1175"/>
              </a:spcAft>
            </a:pPr>
            <a:r>
              <a:rPr lang="en-US" sz="3529" i="1" kern="0" dirty="0">
                <a:solidFill>
                  <a:schemeClr val="bg1"/>
                </a:solidFill>
                <a:latin typeface="+mj-lt"/>
              </a:rPr>
              <a:t>democratizing intelligence</a:t>
            </a:r>
          </a:p>
        </p:txBody>
      </p:sp>
    </p:spTree>
    <p:extLst>
      <p:ext uri="{BB962C8B-B14F-4D97-AF65-F5344CB8AC3E}">
        <p14:creationId xmlns:p14="http://schemas.microsoft.com/office/powerpoint/2010/main" val="125770629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37218" t="1437"/>
          <a:stretch/>
        </p:blipFill>
        <p:spPr>
          <a:xfrm>
            <a:off x="5638802" y="487"/>
            <a:ext cx="6553199" cy="6857027"/>
          </a:xfrm>
          <a:prstGeom prst="rect">
            <a:avLst/>
          </a:prstGeom>
        </p:spPr>
      </p:pic>
      <p:sp>
        <p:nvSpPr>
          <p:cNvPr id="5" name="Text Placeholder 4"/>
          <p:cNvSpPr>
            <a:spLocks noGrp="1"/>
          </p:cNvSpPr>
          <p:nvPr>
            <p:ph type="body" sz="quarter" idx="11"/>
          </p:nvPr>
        </p:nvSpPr>
        <p:spPr/>
        <p:txBody>
          <a:bodyPr/>
          <a:lstStyle/>
          <a:p>
            <a:r>
              <a:rPr lang="en-US" dirty="0"/>
              <a:t>APIs in action</a:t>
            </a:r>
          </a:p>
          <a:p>
            <a:r>
              <a:rPr lang="en-US" sz="4313" dirty="0"/>
              <a:t>&lt;insert demo title&gt;</a:t>
            </a:r>
          </a:p>
        </p:txBody>
      </p:sp>
    </p:spTree>
    <p:extLst>
      <p:ext uri="{BB962C8B-B14F-4D97-AF65-F5344CB8AC3E}">
        <p14:creationId xmlns:p14="http://schemas.microsoft.com/office/powerpoint/2010/main" val="32052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1.81516E-6 0 L 0.06587 0 " pathEditMode="relative" rAng="0" ptsTypes="AA">
                                      <p:cBhvr>
                                        <p:cTn id="9" dur="750" spd="-100000" fill="hold"/>
                                        <p:tgtEl>
                                          <p:spTgt spid="3"/>
                                        </p:tgtEl>
                                        <p:attrNameLst>
                                          <p:attrName>ppt_x</p:attrName>
                                          <p:attrName>ppt_y</p:attrName>
                                        </p:attrNameLst>
                                      </p:cBhvr>
                                      <p:rCtr x="32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51361" y="2316276"/>
            <a:ext cx="7440640" cy="2241062"/>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51361" y="4632660"/>
            <a:ext cx="7440640" cy="2241062"/>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6323" y="-107"/>
            <a:ext cx="7435677" cy="2241062"/>
          </a:xfrm>
          <a:prstGeom prst="rect">
            <a:avLst/>
          </a:prstGeom>
        </p:spPr>
      </p:pic>
      <p:sp>
        <p:nvSpPr>
          <p:cNvPr id="14" name="Rectangle 13"/>
          <p:cNvSpPr/>
          <p:nvPr/>
        </p:nvSpPr>
        <p:spPr bwMode="auto">
          <a:xfrm>
            <a:off x="4751363" y="487"/>
            <a:ext cx="6125569" cy="2240468"/>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5294" spc="588" dirty="0">
                <a:solidFill>
                  <a:schemeClr val="bg2"/>
                </a:solidFill>
                <a:latin typeface="+mj-lt"/>
                <a:ea typeface="Segoe UI" pitchFamily="34" charset="0"/>
                <a:cs typeface="Segoe UI" pitchFamily="34" charset="0"/>
              </a:rPr>
              <a:t>Easy</a:t>
            </a:r>
          </a:p>
        </p:txBody>
      </p:sp>
      <p:sp>
        <p:nvSpPr>
          <p:cNvPr id="15" name="Rectangle 14"/>
          <p:cNvSpPr/>
          <p:nvPr/>
        </p:nvSpPr>
        <p:spPr bwMode="auto">
          <a:xfrm>
            <a:off x="4751361" y="2289195"/>
            <a:ext cx="6125569" cy="2268143"/>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5294" spc="588" dirty="0">
                <a:solidFill>
                  <a:schemeClr val="bg2"/>
                </a:solidFill>
                <a:latin typeface="+mj-lt"/>
                <a:ea typeface="Segoe UI" pitchFamily="34" charset="0"/>
                <a:cs typeface="Segoe UI" pitchFamily="34" charset="0"/>
              </a:rPr>
              <a:t>Flexible</a:t>
            </a:r>
          </a:p>
        </p:txBody>
      </p:sp>
      <p:sp>
        <p:nvSpPr>
          <p:cNvPr id="16" name="Rectangle 15"/>
          <p:cNvSpPr/>
          <p:nvPr/>
        </p:nvSpPr>
        <p:spPr bwMode="auto">
          <a:xfrm>
            <a:off x="4756324" y="4632660"/>
            <a:ext cx="6125569" cy="2242972"/>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5294" spc="588" dirty="0">
                <a:solidFill>
                  <a:schemeClr val="bg2"/>
                </a:solidFill>
                <a:latin typeface="+mj-lt"/>
                <a:ea typeface="Segoe UI" pitchFamily="34" charset="0"/>
                <a:cs typeface="Segoe UI" pitchFamily="34" charset="0"/>
              </a:rPr>
              <a:t>Quality</a:t>
            </a:r>
          </a:p>
        </p:txBody>
      </p:sp>
      <p:sp>
        <p:nvSpPr>
          <p:cNvPr id="3" name="Rectangle 1"/>
          <p:cNvSpPr>
            <a:spLocks noChangeArrowheads="1"/>
          </p:cNvSpPr>
          <p:nvPr/>
        </p:nvSpPr>
        <p:spPr bwMode="auto">
          <a:xfrm>
            <a:off x="269240" y="9092590"/>
            <a:ext cx="10667715" cy="81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buFontTx/>
              <a:buChar char="•"/>
            </a:pPr>
            <a:endParaRPr lang="en-US" altLang="en-US" sz="4705" dirty="0"/>
          </a:p>
        </p:txBody>
      </p:sp>
      <p:sp>
        <p:nvSpPr>
          <p:cNvPr id="9" name="Rectangle 8"/>
          <p:cNvSpPr/>
          <p:nvPr/>
        </p:nvSpPr>
        <p:spPr>
          <a:xfrm>
            <a:off x="296795" y="2718434"/>
            <a:ext cx="5799207" cy="1421131"/>
          </a:xfrm>
          <a:prstGeom prst="rect">
            <a:avLst/>
          </a:prstGeom>
        </p:spPr>
        <p:txBody>
          <a:bodyPr wrap="square" anchor="ctr">
            <a:spAutoFit/>
          </a:bodyPr>
          <a:lstStyle/>
          <a:p>
            <a:pPr>
              <a:lnSpc>
                <a:spcPct val="90000"/>
              </a:lnSpc>
            </a:pPr>
            <a:r>
              <a:rPr lang="en-US" altLang="en-US" sz="5294" dirty="0">
                <a:solidFill>
                  <a:schemeClr val="accent1"/>
                </a:solidFill>
                <a:latin typeface="+mj-lt"/>
              </a:rPr>
              <a:t>Why Microsoft </a:t>
            </a:r>
            <a:br>
              <a:rPr lang="en-US" altLang="en-US" sz="5294" dirty="0">
                <a:solidFill>
                  <a:schemeClr val="accent1"/>
                </a:solidFill>
                <a:latin typeface="+mj-lt"/>
              </a:rPr>
            </a:br>
            <a:r>
              <a:rPr lang="en-US" altLang="en-US" sz="4313" spc="-98" dirty="0">
                <a:solidFill>
                  <a:schemeClr val="accent1"/>
                </a:solidFill>
                <a:latin typeface="+mj-lt"/>
              </a:rPr>
              <a:t>Cognitive Services? </a:t>
            </a:r>
            <a:endParaRPr lang="en-US" sz="5294" spc="-98" dirty="0">
              <a:solidFill>
                <a:schemeClr val="accent1"/>
              </a:solidFill>
              <a:latin typeface="+mj-lt"/>
            </a:endParaRPr>
          </a:p>
        </p:txBody>
      </p:sp>
      <p:sp>
        <p:nvSpPr>
          <p:cNvPr id="19" name="Freeform 18"/>
          <p:cNvSpPr/>
          <p:nvPr/>
        </p:nvSpPr>
        <p:spPr>
          <a:xfrm>
            <a:off x="12116309" y="-5246"/>
            <a:ext cx="75690" cy="65565"/>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3" name="Freeform 12"/>
          <p:cNvSpPr/>
          <p:nvPr/>
        </p:nvSpPr>
        <p:spPr>
          <a:xfrm>
            <a:off x="12116307" y="6786216"/>
            <a:ext cx="75692" cy="65566"/>
          </a:xfrm>
          <a:custGeom>
            <a:avLst/>
            <a:gdLst>
              <a:gd name="connsiteX0" fmla="*/ 77210 w 77210"/>
              <a:gd name="connsiteY0" fmla="*/ 0 h 66881"/>
              <a:gd name="connsiteX1" fmla="*/ 77210 w 77210"/>
              <a:gd name="connsiteY1" fmla="*/ 66881 h 66881"/>
              <a:gd name="connsiteX2" fmla="*/ 0 w 77210"/>
              <a:gd name="connsiteY2" fmla="*/ 66881 h 66881"/>
              <a:gd name="connsiteX3" fmla="*/ 77210 w 77210"/>
              <a:gd name="connsiteY3" fmla="*/ 0 h 66881"/>
            </a:gdLst>
            <a:ahLst/>
            <a:cxnLst>
              <a:cxn ang="0">
                <a:pos x="connsiteX0" y="connsiteY0"/>
              </a:cxn>
              <a:cxn ang="0">
                <a:pos x="connsiteX1" y="connsiteY1"/>
              </a:cxn>
              <a:cxn ang="0">
                <a:pos x="connsiteX2" y="connsiteY2"/>
              </a:cxn>
              <a:cxn ang="0">
                <a:pos x="connsiteX3" y="connsiteY3"/>
              </a:cxn>
            </a:cxnLst>
            <a:rect l="l" t="t" r="r" b="b"/>
            <a:pathLst>
              <a:path w="77210" h="66881">
                <a:moveTo>
                  <a:pt x="77210" y="0"/>
                </a:moveTo>
                <a:lnTo>
                  <a:pt x="77210" y="66881"/>
                </a:lnTo>
                <a:lnTo>
                  <a:pt x="0" y="66881"/>
                </a:lnTo>
                <a:lnTo>
                  <a:pt x="7721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423766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a:t>Speaker Guidance – Do Not Present</a:t>
            </a:r>
          </a:p>
        </p:txBody>
      </p:sp>
      <p:sp>
        <p:nvSpPr>
          <p:cNvPr id="4" name="Title 3"/>
          <p:cNvSpPr>
            <a:spLocks noGrp="1"/>
          </p:cNvSpPr>
          <p:nvPr>
            <p:ph type="title"/>
          </p:nvPr>
        </p:nvSpPr>
        <p:spPr/>
        <p:txBody>
          <a:bodyPr/>
          <a:lstStyle/>
          <a:p>
            <a:r>
              <a:rPr lang="en-US" dirty="0"/>
              <a:t>Speaker Guidance</a:t>
            </a:r>
          </a:p>
        </p:txBody>
      </p:sp>
      <p:graphicFrame>
        <p:nvGraphicFramePr>
          <p:cNvPr id="7" name="Table 6"/>
          <p:cNvGraphicFramePr>
            <a:graphicFrameLocks noGrp="1"/>
          </p:cNvGraphicFramePr>
          <p:nvPr>
            <p:extLst>
              <p:ext uri="{D42A27DB-BD31-4B8C-83A1-F6EECF244321}">
                <p14:modId xmlns:p14="http://schemas.microsoft.com/office/powerpoint/2010/main" val="4141321316"/>
              </p:ext>
            </p:extLst>
          </p:nvPr>
        </p:nvGraphicFramePr>
        <p:xfrm>
          <a:off x="601912" y="1189494"/>
          <a:ext cx="10734212" cy="4661684"/>
        </p:xfrm>
        <a:graphic>
          <a:graphicData uri="http://schemas.openxmlformats.org/drawingml/2006/table">
            <a:tbl>
              <a:tblPr firstRow="1" bandRow="1">
                <a:tableStyleId>{5940675A-B579-460E-94D1-54222C63F5DA}</a:tableStyleId>
              </a:tblPr>
              <a:tblGrid>
                <a:gridCol w="2699219">
                  <a:extLst>
                    <a:ext uri="{9D8B030D-6E8A-4147-A177-3AD203B41FA5}">
                      <a16:colId xmlns:a16="http://schemas.microsoft.com/office/drawing/2014/main" val="20000"/>
                    </a:ext>
                  </a:extLst>
                </a:gridCol>
                <a:gridCol w="8034993">
                  <a:extLst>
                    <a:ext uri="{9D8B030D-6E8A-4147-A177-3AD203B41FA5}">
                      <a16:colId xmlns:a16="http://schemas.microsoft.com/office/drawing/2014/main" val="20001"/>
                    </a:ext>
                  </a:extLst>
                </a:gridCol>
              </a:tblGrid>
              <a:tr h="335383">
                <a:tc>
                  <a:txBody>
                    <a:bodyPr/>
                    <a:lstStyle/>
                    <a:p>
                      <a:r>
                        <a:rPr lang="en-US" sz="1400" dirty="0">
                          <a:solidFill>
                            <a:schemeClr val="tx1"/>
                          </a:solidFill>
                        </a:rPr>
                        <a:t>Speaker</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rgbClr val="FFFFFF"/>
                          </a:solidFill>
                          <a:cs typeface="Segoe UI" pitchFamily="34" charset="0"/>
                          <a:sym typeface="Segoe UI" panose="020B0502040204020203" pitchFamily="34" charset="0"/>
                        </a:rPr>
                        <a:t>Field Marketer, AM/ATS,</a:t>
                      </a:r>
                      <a:r>
                        <a:rPr lang="en-US" sz="1400" baseline="0" dirty="0">
                          <a:solidFill>
                            <a:srgbClr val="FFFFFF"/>
                          </a:solidFill>
                          <a:cs typeface="Segoe UI" pitchFamily="34" charset="0"/>
                          <a:sym typeface="Segoe UI" panose="020B0502040204020203" pitchFamily="34" charset="0"/>
                        </a:rPr>
                        <a:t> </a:t>
                      </a:r>
                      <a:r>
                        <a:rPr lang="en-US" sz="1400" dirty="0">
                          <a:solidFill>
                            <a:srgbClr val="FFFFFF"/>
                          </a:solidFill>
                          <a:cs typeface="Segoe UI" pitchFamily="34" charset="0"/>
                          <a:sym typeface="Segoe UI" panose="020B0502040204020203" pitchFamily="34" charset="0"/>
                        </a:rPr>
                        <a:t>EBC presenter</a:t>
                      </a:r>
                    </a:p>
                  </a:txBody>
                  <a:tcPr marL="91427" marR="91427" marT="45713" marB="45713"/>
                </a:tc>
                <a:extLst>
                  <a:ext uri="{0D108BD9-81ED-4DB2-BD59-A6C34878D82A}">
                    <a16:rowId xmlns:a16="http://schemas.microsoft.com/office/drawing/2014/main" val="2849271618"/>
                  </a:ext>
                </a:extLst>
              </a:tr>
              <a:tr h="304786">
                <a:tc>
                  <a:txBody>
                    <a:bodyPr/>
                    <a:lstStyle/>
                    <a:p>
                      <a:r>
                        <a:rPr lang="en-US" sz="1400" dirty="0">
                          <a:solidFill>
                            <a:schemeClr val="tx1"/>
                          </a:solidFill>
                        </a:rPr>
                        <a:t>Content Level</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Level 200</a:t>
                      </a:r>
                      <a:r>
                        <a:rPr lang="en-US" sz="1400" baseline="0" dirty="0">
                          <a:solidFill>
                            <a:schemeClr val="tx1"/>
                          </a:solidFill>
                        </a:rPr>
                        <a:t> – </a:t>
                      </a:r>
                      <a:r>
                        <a:rPr lang="en-US" sz="1400" dirty="0">
                          <a:solidFill>
                            <a:schemeClr val="tx1"/>
                          </a:solidFill>
                        </a:rPr>
                        <a:t>customer-ready</a:t>
                      </a:r>
                    </a:p>
                  </a:txBody>
                  <a:tcPr marL="91427" marR="91427" marT="45713" marB="45713"/>
                </a:tc>
                <a:extLst>
                  <a:ext uri="{0D108BD9-81ED-4DB2-BD59-A6C34878D82A}">
                    <a16:rowId xmlns:a16="http://schemas.microsoft.com/office/drawing/2014/main" val="402102132"/>
                  </a:ext>
                </a:extLst>
              </a:tr>
              <a:tr h="304786">
                <a:tc>
                  <a:txBody>
                    <a:bodyPr/>
                    <a:lstStyle/>
                    <a:p>
                      <a:r>
                        <a:rPr lang="en-US" sz="1400" dirty="0">
                          <a:solidFill>
                            <a:schemeClr val="tx1"/>
                          </a:solidFill>
                        </a:rPr>
                        <a:t>Audience</a:t>
                      </a:r>
                    </a:p>
                  </a:txBody>
                  <a:tcPr marL="91427" marR="91427" marT="45713" marB="45713"/>
                </a:tc>
                <a:tc>
                  <a:txBody>
                    <a:bodyPr/>
                    <a:lstStyle/>
                    <a:p>
                      <a:pPr marL="0" indent="0">
                        <a:buFont typeface="Arial" panose="020B0604020202020204" pitchFamily="34" charset="0"/>
                        <a:buNone/>
                      </a:pPr>
                      <a:r>
                        <a:rPr lang="en-US" sz="1400" b="0" baseline="0" dirty="0">
                          <a:solidFill>
                            <a:schemeClr val="tx1"/>
                          </a:solidFill>
                        </a:rPr>
                        <a:t>Line of Business and Data Developers; IT Pros; Data Scientists / Analysts; ISV/Sis</a:t>
                      </a:r>
                    </a:p>
                  </a:txBody>
                  <a:tcPr marL="91427" marR="91427" marT="45713" marB="45713"/>
                </a:tc>
                <a:extLst>
                  <a:ext uri="{0D108BD9-81ED-4DB2-BD59-A6C34878D82A}">
                    <a16:rowId xmlns:a16="http://schemas.microsoft.com/office/drawing/2014/main" val="2617402050"/>
                  </a:ext>
                </a:extLst>
              </a:tr>
              <a:tr h="342802">
                <a:tc>
                  <a:txBody>
                    <a:bodyPr/>
                    <a:lstStyle/>
                    <a:p>
                      <a:r>
                        <a:rPr lang="en-US" sz="1400" dirty="0">
                          <a:solidFill>
                            <a:schemeClr val="tx1"/>
                          </a:solidFill>
                        </a:rPr>
                        <a:t>Title</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Cortana Intelligence Suite:</a:t>
                      </a:r>
                      <a:r>
                        <a:rPr lang="en-US" sz="1400" baseline="0" dirty="0">
                          <a:solidFill>
                            <a:schemeClr val="tx1"/>
                          </a:solidFill>
                        </a:rPr>
                        <a:t> Cognitive Services</a:t>
                      </a:r>
                      <a:endParaRPr lang="en-US" sz="1400" dirty="0">
                        <a:solidFill>
                          <a:schemeClr val="tx1"/>
                        </a:solidFill>
                      </a:endParaRPr>
                    </a:p>
                  </a:txBody>
                  <a:tcPr marL="91427" marR="91427" marT="45713" marB="45713"/>
                </a:tc>
                <a:extLst>
                  <a:ext uri="{0D108BD9-81ED-4DB2-BD59-A6C34878D82A}">
                    <a16:rowId xmlns:a16="http://schemas.microsoft.com/office/drawing/2014/main" val="10000"/>
                  </a:ext>
                </a:extLst>
              </a:tr>
              <a:tr h="325969">
                <a:tc>
                  <a:txBody>
                    <a:bodyPr/>
                    <a:lstStyle/>
                    <a:p>
                      <a:r>
                        <a:rPr lang="en-US" sz="1400" dirty="0">
                          <a:solidFill>
                            <a:schemeClr val="tx1"/>
                          </a:solidFill>
                        </a:rPr>
                        <a:t>Objective</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Educate customers and partners on</a:t>
                      </a:r>
                      <a:r>
                        <a:rPr lang="en-US" sz="1400" baseline="0" dirty="0">
                          <a:solidFill>
                            <a:schemeClr val="tx1"/>
                          </a:solidFill>
                        </a:rPr>
                        <a:t> the Cognitive Services capabilities of Cortana Intelligence Suite</a:t>
                      </a:r>
                      <a:endParaRPr lang="en-US" sz="1400" dirty="0">
                        <a:solidFill>
                          <a:schemeClr val="tx1"/>
                        </a:solidFill>
                      </a:endParaRPr>
                    </a:p>
                  </a:txBody>
                  <a:tcPr marL="91427" marR="91427" marT="45713" marB="45713"/>
                </a:tc>
                <a:extLst>
                  <a:ext uri="{0D108BD9-81ED-4DB2-BD59-A6C34878D82A}">
                    <a16:rowId xmlns:a16="http://schemas.microsoft.com/office/drawing/2014/main" val="10001"/>
                  </a:ext>
                </a:extLst>
              </a:tr>
              <a:tr h="304786">
                <a:tc>
                  <a:txBody>
                    <a:bodyPr/>
                    <a:lstStyle/>
                    <a:p>
                      <a:r>
                        <a:rPr lang="en-US" sz="1400" dirty="0">
                          <a:solidFill>
                            <a:schemeClr val="tx1"/>
                          </a:solidFill>
                        </a:rPr>
                        <a:t>Deck contact</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Giampaolo</a:t>
                      </a:r>
                      <a:r>
                        <a:rPr lang="en-US" sz="1400" baseline="0" dirty="0">
                          <a:solidFill>
                            <a:schemeClr val="tx1"/>
                          </a:solidFill>
                        </a:rPr>
                        <a:t> Battaglia</a:t>
                      </a:r>
                      <a:endParaRPr lang="en-US" sz="1400" dirty="0">
                        <a:solidFill>
                          <a:schemeClr val="tx1"/>
                        </a:solidFill>
                      </a:endParaRPr>
                    </a:p>
                  </a:txBody>
                  <a:tcPr marL="91427" marR="91427" marT="45713" marB="45713"/>
                </a:tc>
                <a:extLst>
                  <a:ext uri="{0D108BD9-81ED-4DB2-BD59-A6C34878D82A}">
                    <a16:rowId xmlns:a16="http://schemas.microsoft.com/office/drawing/2014/main" val="10004"/>
                  </a:ext>
                </a:extLst>
              </a:tr>
              <a:tr h="304786">
                <a:tc>
                  <a:txBody>
                    <a:bodyPr/>
                    <a:lstStyle/>
                    <a:p>
                      <a:r>
                        <a:rPr lang="en-US" sz="1400" dirty="0">
                          <a:solidFill>
                            <a:schemeClr val="tx1"/>
                          </a:solidFill>
                        </a:rPr>
                        <a:t>Version</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Last</a:t>
                      </a:r>
                      <a:r>
                        <a:rPr lang="en-US" sz="1400" baseline="0" dirty="0">
                          <a:solidFill>
                            <a:schemeClr val="tx1"/>
                          </a:solidFill>
                        </a:rPr>
                        <a:t> updated November 2016</a:t>
                      </a:r>
                      <a:endParaRPr lang="en-US" sz="1400" dirty="0">
                        <a:solidFill>
                          <a:schemeClr val="tx1"/>
                        </a:solidFill>
                      </a:endParaRPr>
                    </a:p>
                  </a:txBody>
                  <a:tcPr marL="91427" marR="91427" marT="45713" marB="45713"/>
                </a:tc>
                <a:extLst>
                  <a:ext uri="{0D108BD9-81ED-4DB2-BD59-A6C34878D82A}">
                    <a16:rowId xmlns:a16="http://schemas.microsoft.com/office/drawing/2014/main" val="10006"/>
                  </a:ext>
                </a:extLst>
              </a:tr>
              <a:tr h="2438386">
                <a:tc>
                  <a:txBody>
                    <a:bodyPr/>
                    <a:lstStyle/>
                    <a:p>
                      <a:r>
                        <a:rPr lang="en-US" sz="1400" dirty="0">
                          <a:solidFill>
                            <a:schemeClr val="tx1"/>
                          </a:solidFill>
                        </a:rPr>
                        <a:t>Length &amp;</a:t>
                      </a:r>
                      <a:r>
                        <a:rPr lang="en-US" sz="1400" baseline="0" dirty="0">
                          <a:solidFill>
                            <a:schemeClr val="tx1"/>
                          </a:solidFill>
                        </a:rPr>
                        <a:t> timing guidance</a:t>
                      </a:r>
                      <a:endParaRPr lang="en-US" sz="1400" dirty="0">
                        <a:solidFill>
                          <a:schemeClr val="tx1"/>
                        </a:solidFill>
                      </a:endParaRP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75</a:t>
                      </a:r>
                      <a:r>
                        <a:rPr lang="en-US" sz="1400" baseline="0" dirty="0">
                          <a:solidFill>
                            <a:schemeClr val="tx1"/>
                          </a:solidFill>
                        </a:rPr>
                        <a:t> minutes – suggested timing:  </a:t>
                      </a:r>
                    </a:p>
                    <a:p>
                      <a:pPr marL="857250" lvl="1" indent="-347663">
                        <a:buFont typeface="+mj-lt"/>
                        <a:buAutoNum type="arabicPeriod"/>
                      </a:pPr>
                      <a:r>
                        <a:rPr lang="en-US" sz="1400" b="1" dirty="0"/>
                        <a:t>Introduction Cortana Intelligence</a:t>
                      </a:r>
                      <a:r>
                        <a:rPr lang="en-US" sz="1400" dirty="0"/>
                        <a:t>: 7</a:t>
                      </a:r>
                      <a:r>
                        <a:rPr lang="en-US" sz="1400" baseline="0" dirty="0"/>
                        <a:t> </a:t>
                      </a:r>
                      <a:r>
                        <a:rPr lang="en-US" sz="1400" dirty="0"/>
                        <a:t>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Cognitive Services Overview</a:t>
                      </a:r>
                      <a:r>
                        <a:rPr lang="en-US" sz="1400" dirty="0"/>
                        <a:t>: 5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Vision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Speech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Language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Knowledge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Search APIs</a:t>
                      </a:r>
                      <a:r>
                        <a:rPr lang="en-US" sz="1400" dirty="0"/>
                        <a:t>: 10 minutes</a:t>
                      </a:r>
                    </a:p>
                    <a:p>
                      <a:pPr marL="857250" lvl="1" indent="-347663">
                        <a:buFont typeface="+mj-lt"/>
                        <a:buAutoNum type="arabicPeriod"/>
                      </a:pPr>
                      <a:r>
                        <a:rPr lang="en-US" sz="1400" b="1" dirty="0"/>
                        <a:t>Close</a:t>
                      </a:r>
                      <a:r>
                        <a:rPr lang="en-US" sz="1400" dirty="0"/>
                        <a:t>: 3 minutes</a:t>
                      </a:r>
                    </a:p>
                    <a:p>
                      <a:pPr marL="857250" lvl="1" indent="-347663">
                        <a:buFont typeface="+mj-lt"/>
                        <a:buAutoNum type="arabicPeriod"/>
                      </a:pPr>
                      <a:r>
                        <a:rPr lang="en-US" sz="1400" b="1" dirty="0"/>
                        <a:t>Q+A</a:t>
                      </a:r>
                      <a:r>
                        <a:rPr lang="en-US" sz="1400" dirty="0"/>
                        <a:t>: 10 minutes</a:t>
                      </a:r>
                      <a:endParaRPr lang="en-US" sz="1800" dirty="0"/>
                    </a:p>
                    <a:p>
                      <a:pPr marL="0" marR="0" indent="0" algn="l" defTabSz="1088105"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marL="91427" marR="91427" marT="45713" marB="45713"/>
                </a:tc>
                <a:extLst>
                  <a:ext uri="{0D108BD9-81ED-4DB2-BD59-A6C34878D82A}">
                    <a16:rowId xmlns:a16="http://schemas.microsoft.com/office/drawing/2014/main" val="4197166910"/>
                  </a:ext>
                </a:extLst>
              </a:tr>
            </a:tbl>
          </a:graphicData>
        </a:graphic>
      </p:graphicFrame>
    </p:spTree>
    <p:extLst>
      <p:ext uri="{BB962C8B-B14F-4D97-AF65-F5344CB8AC3E}">
        <p14:creationId xmlns:p14="http://schemas.microsoft.com/office/powerpoint/2010/main" val="17182525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79" y="2363408"/>
            <a:ext cx="11655840" cy="899665"/>
          </a:xfrm>
        </p:spPr>
        <p:txBody>
          <a:bodyPr/>
          <a:lstStyle/>
          <a:p>
            <a:pPr algn="ctr"/>
            <a:r>
              <a:rPr lang="en-US" sz="3200" dirty="0">
                <a:latin typeface="+mn-lt"/>
              </a:rPr>
              <a:t>They simplify a variety of AI-based tasks, giving you a </a:t>
            </a:r>
            <a:r>
              <a:rPr lang="en-US" sz="3200" b="1" dirty="0">
                <a:latin typeface="+mn-lt"/>
              </a:rPr>
              <a:t>quick way to add top-of-the-line intelligence technologies </a:t>
            </a:r>
            <a:r>
              <a:rPr lang="en-US" sz="3200" dirty="0">
                <a:latin typeface="+mn-lt"/>
              </a:rPr>
              <a:t>to your apps with just a few lines of code. </a:t>
            </a:r>
            <a:br>
              <a:rPr lang="en-US" sz="3200" dirty="0">
                <a:latin typeface="+mn-lt"/>
              </a:rPr>
            </a:br>
            <a:br>
              <a:rPr lang="en-US" sz="3200" dirty="0">
                <a:latin typeface="+mn-lt"/>
              </a:rPr>
            </a:br>
            <a:r>
              <a:rPr lang="en-US" sz="3200" dirty="0">
                <a:latin typeface="+mn-lt"/>
              </a:rPr>
              <a:t>Simply drop the API call into your app’s code and you’re set.</a:t>
            </a:r>
          </a:p>
        </p:txBody>
      </p:sp>
      <p:sp>
        <p:nvSpPr>
          <p:cNvPr id="4" name="Title 2"/>
          <p:cNvSpPr txBox="1">
            <a:spLocks/>
          </p:cNvSpPr>
          <p:nvPr/>
        </p:nvSpPr>
        <p:spPr>
          <a:xfrm>
            <a:off x="127838" y="507899"/>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The Cognitive Services APIs enable developers and empower the end-user</a:t>
            </a:r>
          </a:p>
        </p:txBody>
      </p:sp>
    </p:spTree>
    <p:extLst>
      <p:ext uri="{BB962C8B-B14F-4D97-AF65-F5344CB8AC3E}">
        <p14:creationId xmlns:p14="http://schemas.microsoft.com/office/powerpoint/2010/main" val="4036266380"/>
      </p:ext>
    </p:extLst>
  </p:cSld>
  <p:clrMapOvr>
    <a:masterClrMapping/>
  </p:clrMapOvr>
  <p:transition>
    <p:fade/>
  </p:transition>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tarawebb@microsoft.com</LastSharedByUser>
    <LastSharedByTime xmlns="9bc6b55d-a734-43bd-8eab-fb065c703cf5">2016-09-14T21:40:46+00:00</LastSharedByTime>
    <SharedWithUsers xmlns="9bc6b55d-a734-43bd-8eab-fb065c703cf5">
      <UserInfo>
        <DisplayName>Natalia Garcia</DisplayName>
        <AccountId>25388</AccountId>
        <AccountType/>
      </UserInfo>
      <UserInfo>
        <DisplayName>Boon Teng Tan</DisplayName>
        <AccountId>4900</AccountId>
        <AccountType/>
      </UserInfo>
      <UserInfo>
        <DisplayName>Raymond Chin</DisplayName>
        <AccountId>6194</AccountId>
        <AccountType/>
      </UserInfo>
      <UserInfo>
        <DisplayName>David Caicedo</DisplayName>
        <AccountId>79478</AccountId>
        <AccountType/>
      </UserInfo>
      <UserInfo>
        <DisplayName>Sam Giles</DisplayName>
        <AccountId>46697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cdf6a97d484dcffd417502a35fbdce57">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676afe256e9cb4ba02167a13db04fc33"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83B4B2-99EA-4AD7-A286-BABF5A102E53}">
  <ds:schemaRefs>
    <ds:schemaRef ds:uri="http://schemas.microsoft.com/sharepoint/v3/contenttype/forms"/>
  </ds:schemaRefs>
</ds:datastoreItem>
</file>

<file path=customXml/itemProps2.xml><?xml version="1.0" encoding="utf-8"?>
<ds:datastoreItem xmlns:ds="http://schemas.openxmlformats.org/officeDocument/2006/customXml" ds:itemID="{57A5C839-C9CA-4569-A7F3-278111B05EF0}">
  <ds:schemaRefs>
    <ds:schemaRef ds:uri="http://purl.org/dc/elements/1.1/"/>
    <ds:schemaRef ds:uri="http://schemas.openxmlformats.org/package/2006/metadata/core-properties"/>
    <ds:schemaRef ds:uri="http://purl.org/dc/dcmitype/"/>
    <ds:schemaRef ds:uri="http://www.w3.org/XML/1998/namespace"/>
    <ds:schemaRef ds:uri="http://purl.org/dc/terms/"/>
    <ds:schemaRef ds:uri="http://schemas.microsoft.com/office/2006/documentManagement/types"/>
    <ds:schemaRef ds:uri="http://schemas.microsoft.com/office/2006/metadata/properties"/>
    <ds:schemaRef ds:uri="http://schemas.microsoft.com/office/infopath/2007/PartnerControls"/>
    <ds:schemaRef ds:uri="9bc6b55d-a734-43bd-8eab-fb065c703cf5"/>
    <ds:schemaRef ds:uri="http://schemas.microsoft.com/sharepoint/v3"/>
  </ds:schemaRefs>
</ds:datastoreItem>
</file>

<file path=customXml/itemProps3.xml><?xml version="1.0" encoding="utf-8"?>
<ds:datastoreItem xmlns:ds="http://schemas.openxmlformats.org/officeDocument/2006/customXml" ds:itemID="{B27AF5D2-42B6-4582-B59B-A6087E5620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8758</TotalTime>
  <Words>7200</Words>
  <Application>Microsoft Office PowerPoint</Application>
  <PresentationFormat>Widescreen</PresentationFormat>
  <Paragraphs>939</Paragraphs>
  <Slides>88</Slides>
  <Notes>87</Notes>
  <HiddenSlides>1</HiddenSlides>
  <MMClips>1</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88</vt:i4>
      </vt:variant>
    </vt:vector>
  </HeadingPairs>
  <TitlesOfParts>
    <vt:vector size="112" baseType="lpstr">
      <vt:lpstr>Arial</vt:lpstr>
      <vt:lpstr>Calibri</vt:lpstr>
      <vt:lpstr>Calibri Light</vt:lpstr>
      <vt:lpstr>Consolas</vt:lpstr>
      <vt:lpstr>等线</vt:lpstr>
      <vt:lpstr>Lato Light</vt:lpstr>
      <vt:lpstr>Open Sans</vt:lpstr>
      <vt:lpstr>Segoe UI</vt:lpstr>
      <vt:lpstr>Segoe UI Light</vt:lpstr>
      <vt:lpstr>Segoe UI Semibold</vt:lpstr>
      <vt:lpstr>Segoe UI Semilight</vt:lpstr>
      <vt:lpstr>wf_segoe-ui_normal</vt:lpstr>
      <vt:lpstr>Wingdings</vt:lpstr>
      <vt:lpstr>COLOR TEMPLATE</vt:lpstr>
      <vt:lpstr>1_COLOR TEMPLATE</vt:lpstr>
      <vt:lpstr>2_COLOR TEMPLATE</vt:lpstr>
      <vt:lpstr>3_COLOR TEMPLATE</vt:lpstr>
      <vt:lpstr>LIGHT COLOR TEMPLATE</vt:lpstr>
      <vt:lpstr>1_5-30721_Build_2016_Template_Light</vt:lpstr>
      <vt:lpstr>2_5-30721_Build_2016_Template_Light</vt:lpstr>
      <vt:lpstr>KEEP_WHITE TEMPLATE</vt:lpstr>
      <vt:lpstr>1_KEEP_WHITE TEMPLATE</vt:lpstr>
      <vt:lpstr>1_5-30711_TR22_BO_CT_Template</vt:lpstr>
      <vt:lpstr>Office Theme</vt:lpstr>
      <vt:lpstr>PowerPoint Presentation</vt:lpstr>
      <vt:lpstr>Prerequisites for today</vt:lpstr>
      <vt:lpstr>Class site (for almost everything)</vt:lpstr>
      <vt:lpstr>Our stories</vt:lpstr>
      <vt:lpstr>PowerPoint Presentation</vt:lpstr>
      <vt:lpstr>PowerPoint Presentation</vt:lpstr>
      <vt:lpstr>PowerPoint Presentation</vt:lpstr>
      <vt:lpstr>PowerPoint Presentation</vt:lpstr>
      <vt:lpstr>They simplify a variety of AI-based tasks, giving you a quick way to add top-of-the-line intelligence technologies to your apps with just a few lines of code.   Simply drop the API call into your app’s code and you’re set.</vt:lpstr>
      <vt:lpstr>Where do the Cognitive Services fit in to CIS?</vt:lpstr>
      <vt:lpstr>The data storm</vt:lpstr>
      <vt:lpstr>Easily turn data into intelligent action</vt:lpstr>
      <vt:lpstr>PowerPoint Presentation</vt:lpstr>
      <vt:lpstr>PowerPoint Presentation</vt:lpstr>
      <vt:lpstr>Why Microsoft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Analyze image </vt:lpstr>
      <vt:lpstr>OCR</vt:lpstr>
      <vt:lpstr>Smart thumbnail </vt:lpstr>
      <vt:lpstr>PowerPoint Presentation</vt:lpstr>
      <vt:lpstr>PowerPoint Presentation</vt:lpstr>
      <vt:lpstr>Recognize emotions Detect emotions based on facial expressions  in photos and videos</vt:lpstr>
      <vt:lpstr>Emotion APIs</vt:lpstr>
      <vt:lpstr>Lab</vt:lpstr>
      <vt:lpstr>Lab</vt:lpstr>
      <vt:lpstr>PowerPoint Presentation</vt:lpstr>
      <vt:lpstr>Face APIs</vt:lpstr>
      <vt:lpstr>PowerPoint Presentation</vt:lpstr>
      <vt:lpstr>Stabilization</vt:lpstr>
      <vt:lpstr>Face detection and tracking</vt:lpstr>
      <vt:lpstr>Motion detection</vt:lpstr>
      <vt:lpstr>PowerPoint Presentation</vt:lpstr>
      <vt:lpstr>PowerPoint Presentation</vt:lpstr>
      <vt:lpstr>PowerPoint Presentation</vt:lpstr>
      <vt:lpstr>PowerPoint Presentation</vt:lpstr>
      <vt:lpstr>PowerPoint Presentation</vt:lpstr>
      <vt:lpstr>Custom Recognition Intelligent Service</vt:lpstr>
      <vt:lpstr>PowerPoint Presentation</vt:lpstr>
      <vt:lpstr>Speaker recognition APIs</vt:lpstr>
      <vt:lpstr>PowerPoint Presentation</vt:lpstr>
      <vt:lpstr>PowerPoint Presentation</vt:lpstr>
      <vt:lpstr>Bing spell check APIs</vt:lpstr>
      <vt:lpstr>PowerPoint Presentation</vt:lpstr>
      <vt:lpstr>Language understanding intelligent service</vt:lpstr>
      <vt:lpstr>Language understanding models</vt:lpstr>
      <vt:lpstr>PowerPoint Presentation</vt:lpstr>
      <vt:lpstr>Lab</vt:lpstr>
      <vt:lpstr>PowerPoint Presentation</vt:lpstr>
      <vt:lpstr>Linguistic Analysis</vt:lpstr>
      <vt:lpstr>PowerPoint Presentation</vt:lpstr>
      <vt:lpstr>Lab</vt:lpstr>
      <vt:lpstr>PowerPoint Presentation</vt:lpstr>
      <vt:lpstr>PowerPoint Presentation</vt:lpstr>
      <vt:lpstr>PowerPoint Presentation</vt:lpstr>
      <vt:lpstr>PowerPoint Presentation</vt:lpstr>
      <vt:lpstr>PowerPoint Presentation</vt:lpstr>
      <vt:lpstr>PowerPoint Presentation</vt:lpstr>
      <vt:lpstr>Lab</vt:lpstr>
      <vt:lpstr>Lab</vt:lpstr>
      <vt:lpstr>PowerPoint Presentation</vt:lpstr>
      <vt:lpstr>PowerPoint Presentation</vt:lpstr>
      <vt:lpstr>PowerPoint Presentation</vt:lpstr>
      <vt:lpstr>PowerPoint Presentation</vt:lpstr>
      <vt:lpstr>PowerPoint Presentation</vt:lpstr>
      <vt:lpstr>QnA Maker</vt:lpstr>
      <vt:lpstr>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Pitch</vt:lpstr>
      <vt:lpstr>PowerPoint Presentation</vt:lpstr>
      <vt:lpstr>Appendix</vt:lpstr>
      <vt:lpstr>Microsoft  Cognitive Services</vt:lpstr>
      <vt:lpstr>PowerPoint Presentation</vt:lpstr>
      <vt:lpstr>PowerPoint Presentation</vt:lpstr>
      <vt:lpstr>Speaker Guidance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 Cognitive Services Level 200 Presentation</dc:title>
  <dc:creator>Giampaolo Battaglia</dc:creator>
  <cp:keywords/>
  <cp:lastModifiedBy>Micheleen Harris</cp:lastModifiedBy>
  <cp:revision>134</cp:revision>
  <dcterms:created xsi:type="dcterms:W3CDTF">2016-03-28T14:44:20Z</dcterms:created>
  <dcterms:modified xsi:type="dcterms:W3CDTF">2017-02-20T07:58:36Z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ItemType">
    <vt:lpwstr>435;#technical presentations|83a894cf-702b-47fc-aba5-41bd10dc1e75</vt:lpwstr>
  </property>
  <property fmtid="{D5CDD505-2E9C-101B-9397-08002B2CF9AE}" pid="9" name="ContentTypeId">
    <vt:lpwstr>0x0101009D79205F35F1AF40BCD07C4F58D4AC80</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vt:lpwstr>
  </property>
  <property fmtid="{D5CDD505-2E9C-101B-9397-08002B2CF9AE}" pid="19" name="_dlc_DocIdItemGuid">
    <vt:lpwstr>14bb838e-38f2-46be-af25-6a777cc81e25</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haredWithUsers">
    <vt:lpwstr>25388;#Natalia Garcia;#4900;#Boon Teng Tan;#6194;#Raymond Chin;#79478;#David Caicedo;#46697;#Sam Giles</vt:lpwstr>
  </property>
</Properties>
</file>